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1" r:id="rId6"/>
    <p:sldId id="262" r:id="rId7"/>
    <p:sldId id="264" r:id="rId8"/>
    <p:sldId id="268" r:id="rId9"/>
    <p:sldId id="265" r:id="rId10"/>
    <p:sldId id="266" r:id="rId11"/>
    <p:sldId id="270" r:id="rId12"/>
    <p:sldId id="272" r:id="rId13"/>
    <p:sldId id="271" r:id="rId14"/>
    <p:sldId id="273" r:id="rId15"/>
    <p:sldId id="274" r:id="rId16"/>
    <p:sldId id="276" r:id="rId17"/>
    <p:sldId id="277" r:id="rId18"/>
    <p:sldId id="278" r:id="rId19"/>
    <p:sldId id="279" r:id="rId20"/>
    <p:sldId id="281" r:id="rId21"/>
    <p:sldId id="280" r:id="rId22"/>
    <p:sldId id="28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7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6284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96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659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31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643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796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13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354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752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386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48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816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4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55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13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697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831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493150-86E1-4573-BBDE-E61BC2257BA3}" type="datetimeFigureOut">
              <a:rPr lang="en-US" smtClean="0"/>
              <a:t>8/8/2018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BC86CF1-13DE-4C89-A584-063B59109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624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7.xml"/><Relationship Id="rId4" Type="http://schemas.openxmlformats.org/officeDocument/2006/relationships/slide" Target="slide5.xml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7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8.xml"/><Relationship Id="rId6" Type="http://schemas.openxmlformats.org/officeDocument/2006/relationships/slide" Target="slide5.xml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hyperlink" Target="labrab_1.exe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7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11.xml"/><Relationship Id="rId7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10" Type="http://schemas.openxmlformats.org/officeDocument/2006/relationships/image" Target="../media/image14.png"/><Relationship Id="rId4" Type="http://schemas.openxmlformats.org/officeDocument/2006/relationships/slide" Target="slide6.xml"/><Relationship Id="rId9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Pole_E.wmv" TargetMode="External"/><Relationship Id="rId2" Type="http://schemas.openxmlformats.org/officeDocument/2006/relationships/hyperlink" Target="Pole_E.doc" TargetMode="Externa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8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Изучение характеристик электростатического поля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Мультимедийное руководство к Лабораторной работе № 1 по  курсу физики для студентов дистанционной формы обучения</a:t>
            </a:r>
          </a:p>
          <a:p>
            <a:r>
              <a:rPr lang="ru-RU" dirty="0" smtClean="0"/>
              <a:t>Разработчик: старший преподаватель кафедры физики СибГУТИ </a:t>
            </a:r>
            <a:r>
              <a:rPr lang="ru-RU" i="1" dirty="0"/>
              <a:t>Александр </a:t>
            </a:r>
            <a:r>
              <a:rPr lang="ru-RU" i="1" dirty="0" smtClean="0"/>
              <a:t>Иванович Стрельцов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34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Эквипотенциальные </a:t>
            </a:r>
            <a:r>
              <a:rPr lang="ru-RU" dirty="0"/>
              <a:t>линии электрического поля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8463" y="609601"/>
            <a:ext cx="4818763" cy="5181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4142232" cy="234526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Геометрическая кривая, в каждой точке которой </a:t>
            </a:r>
            <a:r>
              <a:rPr lang="ru-RU" dirty="0" smtClean="0">
                <a:hlinkClick r:id="rId2" action="ppaction://hlinksldjump"/>
              </a:rPr>
              <a:t>потенциал</a:t>
            </a:r>
            <a:r>
              <a:rPr lang="ru-RU" dirty="0" smtClean="0"/>
              <a:t> </a:t>
            </a:r>
            <a:r>
              <a:rPr lang="ru-RU" dirty="0">
                <a:hlinkClick r:id="rId3" action="ppaction://hlinksldjump"/>
              </a:rPr>
              <a:t>электрического поля </a:t>
            </a:r>
            <a:r>
              <a:rPr lang="ru-RU" dirty="0" smtClean="0">
                <a:hlinkClick r:id="rId3" action="ppaction://hlinksldjump"/>
              </a:rPr>
              <a:t> </a:t>
            </a:r>
            <a:r>
              <a:rPr lang="ru-RU" dirty="0" smtClean="0"/>
              <a:t>имеет одинаковые значения, </a:t>
            </a:r>
            <a:r>
              <a:rPr lang="ru-RU" dirty="0"/>
              <a:t>называется </a:t>
            </a:r>
            <a:r>
              <a:rPr lang="ru-RU" b="1" dirty="0" smtClean="0">
                <a:solidFill>
                  <a:srgbClr val="FFFF00"/>
                </a:solidFill>
              </a:rPr>
              <a:t>эквипотенциальной </a:t>
            </a:r>
            <a:r>
              <a:rPr lang="ru-RU" b="1" dirty="0">
                <a:solidFill>
                  <a:srgbClr val="FFFF00"/>
                </a:solidFill>
              </a:rPr>
              <a:t>линией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Эквипотенциальные </a:t>
            </a:r>
            <a:r>
              <a:rPr lang="ru-RU" dirty="0"/>
              <a:t>линии всегда </a:t>
            </a:r>
            <a:r>
              <a:rPr lang="ru-RU" i="1" dirty="0" smtClean="0">
                <a:solidFill>
                  <a:srgbClr val="FFFF00"/>
                </a:solidFill>
              </a:rPr>
              <a:t>замкнуты</a:t>
            </a: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Эквипотенциальные линии </a:t>
            </a:r>
            <a:r>
              <a:rPr lang="ru-RU" i="1" dirty="0" smtClean="0">
                <a:solidFill>
                  <a:srgbClr val="FFFF00"/>
                </a:solidFill>
              </a:rPr>
              <a:t>никогда не пересекаются</a:t>
            </a:r>
            <a:r>
              <a:rPr lang="ru-RU" dirty="0" smtClean="0"/>
              <a:t> между собой</a:t>
            </a:r>
            <a:endParaRPr lang="en-US" dirty="0"/>
          </a:p>
          <a:p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459810" y="2743201"/>
            <a:ext cx="914400" cy="9144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+</a:t>
            </a:r>
            <a:endParaRPr lang="en-US" b="1" dirty="0"/>
          </a:p>
        </p:txBody>
      </p:sp>
      <p:sp>
        <p:nvSpPr>
          <p:cNvPr id="8" name="Oval 7"/>
          <p:cNvSpPr/>
          <p:nvPr/>
        </p:nvSpPr>
        <p:spPr>
          <a:xfrm>
            <a:off x="9404178" y="2743201"/>
            <a:ext cx="914400" cy="9144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-</a:t>
            </a:r>
            <a:endParaRPr lang="en-US" b="1" dirty="0"/>
          </a:p>
        </p:txBody>
      </p:sp>
      <p:sp>
        <p:nvSpPr>
          <p:cNvPr id="9" name="Oval 8"/>
          <p:cNvSpPr/>
          <p:nvPr/>
        </p:nvSpPr>
        <p:spPr>
          <a:xfrm>
            <a:off x="6228339" y="2500289"/>
            <a:ext cx="1371600" cy="13716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Oval 11"/>
          <p:cNvSpPr/>
          <p:nvPr/>
        </p:nvSpPr>
        <p:spPr>
          <a:xfrm>
            <a:off x="5993058" y="2262801"/>
            <a:ext cx="1828800" cy="18288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3" name="Oval 12"/>
          <p:cNvSpPr/>
          <p:nvPr/>
        </p:nvSpPr>
        <p:spPr>
          <a:xfrm>
            <a:off x="5774010" y="2051693"/>
            <a:ext cx="2286000" cy="22860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4" name="Oval 13"/>
          <p:cNvSpPr/>
          <p:nvPr/>
        </p:nvSpPr>
        <p:spPr>
          <a:xfrm>
            <a:off x="9164887" y="2502561"/>
            <a:ext cx="1371600" cy="13716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5" name="Oval 14"/>
          <p:cNvSpPr/>
          <p:nvPr/>
        </p:nvSpPr>
        <p:spPr>
          <a:xfrm>
            <a:off x="8929606" y="2265073"/>
            <a:ext cx="1828800" cy="18288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6" name="Oval 15"/>
          <p:cNvSpPr/>
          <p:nvPr/>
        </p:nvSpPr>
        <p:spPr>
          <a:xfrm>
            <a:off x="8710558" y="2053965"/>
            <a:ext cx="2286000" cy="22860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7" name="Rectangle 16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0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0"/>
                            </p:stCondLst>
                            <p:childTnLst>
                              <p:par>
                                <p:cTn id="46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5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Связь между напряжённостью и потенциалом электрического поля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ru-RU" dirty="0" smtClean="0">
                    <a:hlinkClick r:id="rId2" action="ppaction://hlinksldjump"/>
                  </a:rPr>
                  <a:t>Напряжённость</a:t>
                </a:r>
                <a:r>
                  <a:rPr lang="ru-RU" dirty="0" smtClean="0"/>
                  <a:t> электрического поля связана с его </a:t>
                </a:r>
                <a:r>
                  <a:rPr lang="ru-RU" dirty="0" smtClean="0">
                    <a:hlinkClick r:id="rId3" action="ppaction://hlinksldjump"/>
                  </a:rPr>
                  <a:t>потенциалом</a:t>
                </a:r>
                <a:r>
                  <a:rPr lang="ru-RU" dirty="0" smtClean="0"/>
                  <a:t> соотношением: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pos m:val="top"/>
                          <m:ctrlPr>
                            <a:rPr lang="en-US" sz="2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2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groupChr>
                      <m:r>
                        <a:rPr lang="en-US" sz="2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𝒈𝒓𝒂𝒅</m:t>
                      </m:r>
                      <m:r>
                        <a:rPr lang="en-US" sz="2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2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𝝋</m:t>
                      </m:r>
                    </m:oMath>
                  </m:oMathPara>
                </a14:m>
                <a:endParaRPr lang="en-US" sz="2200" b="1" dirty="0" smtClean="0">
                  <a:solidFill>
                    <a:srgbClr val="FFFF00"/>
                  </a:solidFill>
                </a:endParaRPr>
              </a:p>
              <a:p>
                <a:r>
                  <a:rPr lang="ru-RU" b="1" dirty="0" smtClean="0">
                    <a:solidFill>
                      <a:srgbClr val="FFFF00"/>
                    </a:solidFill>
                  </a:rPr>
                  <a:t>Градиент скалярной функции</a:t>
                </a:r>
                <a:r>
                  <a:rPr lang="ru-RU" dirty="0" smtClean="0"/>
                  <a:t> показывает направление её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наиболее быстрого возрастания</a:t>
                </a:r>
              </a:p>
              <a:p>
                <a:r>
                  <a:rPr lang="ru-RU" dirty="0" smtClean="0"/>
                  <a:t>Знак «минус» появляется при выводе формулы из закона сохранения энергии и указывает на необходимость затрат энергии на совершение работы по перемещению заряда в электрическом поле</a:t>
                </a:r>
              </a:p>
              <a:p>
                <a:r>
                  <a:rPr lang="ru-RU" dirty="0" smtClean="0"/>
                  <a:t>Таким образом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, силовые линии </a:t>
                </a:r>
                <a:r>
                  <a:rPr lang="ru-RU" i="1" dirty="0" smtClean="0">
                    <a:solidFill>
                      <a:srgbClr val="FFFF00"/>
                    </a:solidFill>
                    <a:hlinkClick r:id="rId4" action="ppaction://hlinksldjump"/>
                  </a:rPr>
                  <a:t>электрического поля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 будут направлены в сторону уменьшения его потенциала</a:t>
                </a:r>
              </a:p>
              <a:p>
                <a:r>
                  <a:rPr lang="ru-RU" dirty="0" smtClean="0"/>
                  <a:t>С другой стороны, мы знаем, что </a:t>
                </a:r>
                <a:r>
                  <a:rPr lang="ru-RU" i="1" dirty="0" smtClean="0">
                    <a:solidFill>
                      <a:srgbClr val="FFFF00"/>
                    </a:solidFill>
                    <a:hlinkClick r:id="rId5" action="ppaction://hlinksldjump"/>
                  </a:rPr>
                  <a:t>силовые линии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 направлены от положительных </a:t>
                </a:r>
                <a:r>
                  <a:rPr lang="ru-RU" i="1" dirty="0" smtClean="0">
                    <a:solidFill>
                      <a:srgbClr val="FFFF00"/>
                    </a:solidFill>
                    <a:hlinkClick r:id="rId6" action="ppaction://hlinksldjump"/>
                  </a:rPr>
                  <a:t>зарядов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 к отрицательным</a:t>
                </a:r>
              </a:p>
              <a:p>
                <a:r>
                  <a:rPr lang="ru-RU" dirty="0" smtClean="0"/>
                  <a:t>Сопоставление этих двух условий позволит нам </a:t>
                </a:r>
                <a:r>
                  <a:rPr lang="ru-RU" dirty="0" smtClean="0">
                    <a:hlinkClick r:id="rId7" action="ppaction://hlinksldjump"/>
                  </a:rPr>
                  <a:t>экспериментально</a:t>
                </a:r>
                <a:r>
                  <a:rPr lang="ru-RU" dirty="0" smtClean="0"/>
                  <a:t> проверить  записанную выше формулу, что и составляет основную </a:t>
                </a:r>
                <a:r>
                  <a:rPr lang="ru-RU" dirty="0" smtClean="0">
                    <a:hlinkClick r:id="rId8" action="ppaction://hlinksldjump"/>
                  </a:rPr>
                  <a:t>цель</a:t>
                </a:r>
                <a:r>
                  <a:rPr lang="ru-RU" dirty="0" smtClean="0"/>
                  <a:t> нашей лабораторной работы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9"/>
                <a:stretch>
                  <a:fillRect l="-301" t="-167" b="-13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8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69525"/>
            <a:ext cx="3680885" cy="1735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Взаимное расположение Силовых и эквипотенциальных линий </a:t>
            </a:r>
            <a:r>
              <a:rPr lang="ru-RU" dirty="0"/>
              <a:t>электрического поля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8463" y="609601"/>
            <a:ext cx="4818763" cy="5181600"/>
          </a:xfrm>
        </p:spPr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/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685800" y="2516583"/>
                <a:ext cx="4142232" cy="3274618"/>
              </a:xfrm>
            </p:spPr>
            <p:txBody>
              <a:bodyPr>
                <a:normAutofit fontScale="92500" lnSpcReduction="10000"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dirty="0" smtClean="0"/>
                  <a:t>Так как при движении вдоль эквипотенциальной линии </a:t>
                </a:r>
                <a:r>
                  <a:rPr lang="ru-RU" dirty="0" smtClean="0">
                    <a:hlinkClick r:id="rId2" action="ppaction://hlinksldjump"/>
                  </a:rPr>
                  <a:t>заряд</a:t>
                </a:r>
                <a:r>
                  <a:rPr lang="ru-RU" dirty="0" smtClean="0"/>
                  <a:t> проходит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нулевую</a:t>
                </a:r>
                <a:r>
                  <a:rPr lang="ru-RU" dirty="0" smtClean="0"/>
                  <a:t> разность </a:t>
                </a:r>
                <a:r>
                  <a:rPr lang="ru-RU" dirty="0" smtClean="0">
                    <a:hlinkClick r:id="rId3" action="ppaction://hlinksldjump"/>
                  </a:rPr>
                  <a:t>потенциалов</a:t>
                </a:r>
                <a:r>
                  <a:rPr lang="ru-RU" dirty="0" smtClean="0"/>
                  <a:t>, то работа при этом не совершается:</a:t>
                </a:r>
                <a:endParaRPr lang="ru-RU" b="1" dirty="0">
                  <a:solidFill>
                    <a:srgbClr val="FFFF00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18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𝒅𝑨</m:t>
                    </m:r>
                    <m:r>
                      <a:rPr lang="en-US" sz="18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𝒒𝒅</m:t>
                    </m:r>
                    <m:r>
                      <a:rPr lang="en-US" sz="1800" b="1" i="1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𝝋</m:t>
                    </m:r>
                  </m:oMath>
                </a14:m>
                <a:r>
                  <a:rPr lang="en-US" sz="1800" b="1" dirty="0" smtClean="0">
                    <a:solidFill>
                      <a:srgbClr val="FFFF00"/>
                    </a:solidFill>
                  </a:rPr>
                  <a:t> = 0</a:t>
                </a:r>
                <a:endParaRPr lang="ru-RU" sz="1800" b="1" dirty="0" smtClean="0">
                  <a:solidFill>
                    <a:srgbClr val="FFFF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dirty="0" smtClean="0"/>
                  <a:t>По определению работы силы: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𝒅𝑨</m:t>
                      </m: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𝒒</m:t>
                      </m:r>
                      <m:groupChr>
                        <m:groupChrPr>
                          <m:chr m:val="→"/>
                          <m:pos m:val="top"/>
                          <m:ctrlPr>
                            <a:rPr lang="en-US" sz="18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1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groupCh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𝒅</m:t>
                      </m:r>
                      <m:groupChr>
                        <m:groupChrPr>
                          <m:chr m:val="→"/>
                          <m:pos m:val="top"/>
                          <m:ctrlPr>
                            <a:rPr lang="en-US" sz="18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1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groupCh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𝒒𝑬𝒄𝒐𝒔</m:t>
                      </m: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∝</m:t>
                      </m: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𝒅𝒓</m:t>
                      </m: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1800" b="1" dirty="0" smtClean="0">
                  <a:solidFill>
                    <a:srgbClr val="FFFF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dirty="0" smtClean="0"/>
                  <a:t>Отсюда следует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=0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ru-RU" dirty="0" smtClean="0"/>
                  <a:t>что означает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взаимную перпендикулярность</a:t>
                </a:r>
                <a:r>
                  <a:rPr lang="ru-RU" dirty="0" smtClean="0"/>
                  <a:t> </a:t>
                </a:r>
                <a:r>
                  <a:rPr lang="ru-RU" dirty="0" smtClean="0">
                    <a:hlinkClick r:id="rId4" action="ppaction://hlinksldjump"/>
                  </a:rPr>
                  <a:t>силовых</a:t>
                </a:r>
                <a:r>
                  <a:rPr lang="ru-RU" dirty="0" smtClean="0"/>
                  <a:t> и </a:t>
                </a:r>
                <a:r>
                  <a:rPr lang="ru-RU" dirty="0" smtClean="0">
                    <a:hlinkClick r:id="rId5" action="ppaction://hlinksldjump"/>
                  </a:rPr>
                  <a:t>эквипотенциальных</a:t>
                </a:r>
                <a:r>
                  <a:rPr lang="ru-RU" dirty="0" smtClean="0"/>
                  <a:t> линий в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каждой</a:t>
                </a:r>
                <a:r>
                  <a:rPr lang="ru-RU" dirty="0" smtClean="0"/>
                  <a:t> точке </a:t>
                </a:r>
                <a:r>
                  <a:rPr lang="ru-RU" dirty="0" smtClean="0">
                    <a:hlinkClick r:id="rId6" action="ppaction://hlinksldjump"/>
                  </a:rPr>
                  <a:t>электрического поля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685800" y="2516583"/>
                <a:ext cx="4142232" cy="3274618"/>
              </a:xfrm>
              <a:blipFill rotWithShape="0">
                <a:blip r:embed="rId7"/>
                <a:stretch>
                  <a:fillRect l="-442" t="-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val 6"/>
          <p:cNvSpPr/>
          <p:nvPr/>
        </p:nvSpPr>
        <p:spPr>
          <a:xfrm>
            <a:off x="6459810" y="2743201"/>
            <a:ext cx="914400" cy="9144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+</a:t>
            </a:r>
            <a:endParaRPr lang="en-US" b="1" dirty="0"/>
          </a:p>
        </p:txBody>
      </p:sp>
      <p:sp>
        <p:nvSpPr>
          <p:cNvPr id="8" name="Oval 7"/>
          <p:cNvSpPr/>
          <p:nvPr/>
        </p:nvSpPr>
        <p:spPr>
          <a:xfrm>
            <a:off x="9404178" y="2743201"/>
            <a:ext cx="914400" cy="9144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-</a:t>
            </a:r>
            <a:endParaRPr lang="en-US" b="1" dirty="0"/>
          </a:p>
        </p:txBody>
      </p:sp>
      <p:sp>
        <p:nvSpPr>
          <p:cNvPr id="14" name="Arc 13"/>
          <p:cNvSpPr/>
          <p:nvPr/>
        </p:nvSpPr>
        <p:spPr>
          <a:xfrm rot="16200000">
            <a:off x="7563293" y="1153454"/>
            <a:ext cx="1689103" cy="3179492"/>
          </a:xfrm>
          <a:prstGeom prst="arc">
            <a:avLst>
              <a:gd name="adj1" fmla="val 16200000"/>
              <a:gd name="adj2" fmla="val 5404230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 rot="16200000">
            <a:off x="7652194" y="1568249"/>
            <a:ext cx="1511301" cy="2675868"/>
          </a:xfrm>
          <a:prstGeom prst="arc">
            <a:avLst>
              <a:gd name="adj1" fmla="val 16646965"/>
              <a:gd name="adj2" fmla="val 4908689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 rot="16200000">
            <a:off x="7633544" y="1889980"/>
            <a:ext cx="1511301" cy="2675868"/>
          </a:xfrm>
          <a:prstGeom prst="arc">
            <a:avLst>
              <a:gd name="adj1" fmla="val 17326271"/>
              <a:gd name="adj2" fmla="val 4317574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 rot="16200000">
            <a:off x="7643124" y="2139748"/>
            <a:ext cx="1511301" cy="2675868"/>
          </a:xfrm>
          <a:prstGeom prst="arc">
            <a:avLst>
              <a:gd name="adj1" fmla="val 17633840"/>
              <a:gd name="adj2" fmla="val 3874644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>
            <a:stCxn id="7" idx="6"/>
            <a:endCxn id="8" idx="2"/>
          </p:cNvCxnSpPr>
          <p:nvPr/>
        </p:nvCxnSpPr>
        <p:spPr>
          <a:xfrm>
            <a:off x="7374210" y="3200401"/>
            <a:ext cx="2029968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rc 24"/>
          <p:cNvSpPr/>
          <p:nvPr/>
        </p:nvSpPr>
        <p:spPr>
          <a:xfrm rot="5400000" flipV="1">
            <a:off x="7563294" y="2067855"/>
            <a:ext cx="1689103" cy="3179492"/>
          </a:xfrm>
          <a:prstGeom prst="arc">
            <a:avLst>
              <a:gd name="adj1" fmla="val 16200000"/>
              <a:gd name="adj2" fmla="val 5404230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5400000" flipV="1">
            <a:off x="7612852" y="2139749"/>
            <a:ext cx="1511301" cy="2675868"/>
          </a:xfrm>
          <a:prstGeom prst="arc">
            <a:avLst>
              <a:gd name="adj1" fmla="val 16646965"/>
              <a:gd name="adj2" fmla="val 4908689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/>
          <p:cNvSpPr/>
          <p:nvPr/>
        </p:nvSpPr>
        <p:spPr>
          <a:xfrm rot="5400000" flipV="1">
            <a:off x="7633544" y="1815899"/>
            <a:ext cx="1511301" cy="2675868"/>
          </a:xfrm>
          <a:prstGeom prst="arc">
            <a:avLst>
              <a:gd name="adj1" fmla="val 17326271"/>
              <a:gd name="adj2" fmla="val 4317574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/>
          <p:cNvSpPr/>
          <p:nvPr/>
        </p:nvSpPr>
        <p:spPr>
          <a:xfrm rot="5400000" flipV="1">
            <a:off x="7659420" y="1605290"/>
            <a:ext cx="1511301" cy="2675868"/>
          </a:xfrm>
          <a:prstGeom prst="arc">
            <a:avLst>
              <a:gd name="adj1" fmla="val 17633840"/>
              <a:gd name="adj2" fmla="val 3874644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5400000" flipV="1">
            <a:off x="9979901" y="1346167"/>
            <a:ext cx="1689103" cy="2533710"/>
          </a:xfrm>
          <a:prstGeom prst="arc">
            <a:avLst>
              <a:gd name="adj1" fmla="val 19466433"/>
              <a:gd name="adj2" fmla="val 21276776"/>
            </a:avLst>
          </a:prstGeom>
          <a:ln w="19050">
            <a:solidFill>
              <a:srgbClr val="FFFF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/>
          <p:cNvSpPr/>
          <p:nvPr/>
        </p:nvSpPr>
        <p:spPr>
          <a:xfrm rot="5400000" flipV="1">
            <a:off x="10341713" y="1799402"/>
            <a:ext cx="1689103" cy="2533710"/>
          </a:xfrm>
          <a:prstGeom prst="arc">
            <a:avLst>
              <a:gd name="adj1" fmla="val 17718560"/>
              <a:gd name="adj2" fmla="val 19214342"/>
            </a:avLst>
          </a:prstGeom>
          <a:ln w="19050">
            <a:solidFill>
              <a:srgbClr val="FFFF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c 31"/>
          <p:cNvSpPr/>
          <p:nvPr/>
        </p:nvSpPr>
        <p:spPr>
          <a:xfrm rot="16200000">
            <a:off x="9993411" y="2541557"/>
            <a:ext cx="1689103" cy="2533710"/>
          </a:xfrm>
          <a:prstGeom prst="arc">
            <a:avLst>
              <a:gd name="adj1" fmla="val 19466433"/>
              <a:gd name="adj2" fmla="val 21276776"/>
            </a:avLst>
          </a:prstGeom>
          <a:ln w="19050">
            <a:solidFill>
              <a:srgbClr val="FFFF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c 32"/>
          <p:cNvSpPr/>
          <p:nvPr/>
        </p:nvSpPr>
        <p:spPr>
          <a:xfrm rot="16200000">
            <a:off x="10355222" y="2094280"/>
            <a:ext cx="1689103" cy="2533710"/>
          </a:xfrm>
          <a:prstGeom prst="arc">
            <a:avLst>
              <a:gd name="adj1" fmla="val 17718560"/>
              <a:gd name="adj2" fmla="val 19214342"/>
            </a:avLst>
          </a:prstGeom>
          <a:ln w="19050">
            <a:solidFill>
              <a:srgbClr val="FFFF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/>
          <p:cNvSpPr/>
          <p:nvPr/>
        </p:nvSpPr>
        <p:spPr>
          <a:xfrm rot="16200000" flipH="1" flipV="1">
            <a:off x="5091394" y="1346166"/>
            <a:ext cx="1689103" cy="2533710"/>
          </a:xfrm>
          <a:prstGeom prst="arc">
            <a:avLst>
              <a:gd name="adj1" fmla="val 19466433"/>
              <a:gd name="adj2" fmla="val 21276776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c 34"/>
          <p:cNvSpPr/>
          <p:nvPr/>
        </p:nvSpPr>
        <p:spPr>
          <a:xfrm rot="16200000" flipH="1" flipV="1">
            <a:off x="4704118" y="1767650"/>
            <a:ext cx="1689103" cy="2533710"/>
          </a:xfrm>
          <a:prstGeom prst="arc">
            <a:avLst>
              <a:gd name="adj1" fmla="val 17718560"/>
              <a:gd name="adj2" fmla="val 19214342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/>
          <p:cNvSpPr/>
          <p:nvPr/>
        </p:nvSpPr>
        <p:spPr>
          <a:xfrm rot="5400000" flipH="1">
            <a:off x="5104904" y="2541556"/>
            <a:ext cx="1689103" cy="2533710"/>
          </a:xfrm>
          <a:prstGeom prst="arc">
            <a:avLst>
              <a:gd name="adj1" fmla="val 19466433"/>
              <a:gd name="adj2" fmla="val 21276776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/>
          <p:cNvSpPr/>
          <p:nvPr/>
        </p:nvSpPr>
        <p:spPr>
          <a:xfrm rot="5400000" flipH="1">
            <a:off x="4717627" y="2062528"/>
            <a:ext cx="1689103" cy="2533710"/>
          </a:xfrm>
          <a:prstGeom prst="arc">
            <a:avLst>
              <a:gd name="adj1" fmla="val 17718560"/>
              <a:gd name="adj2" fmla="val 19214342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228339" y="2500289"/>
            <a:ext cx="1371600" cy="13716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1" name="Oval 30"/>
          <p:cNvSpPr/>
          <p:nvPr/>
        </p:nvSpPr>
        <p:spPr>
          <a:xfrm>
            <a:off x="5993058" y="2262801"/>
            <a:ext cx="1828800" cy="18288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8" name="Oval 37"/>
          <p:cNvSpPr/>
          <p:nvPr/>
        </p:nvSpPr>
        <p:spPr>
          <a:xfrm>
            <a:off x="5774010" y="2051693"/>
            <a:ext cx="2286000" cy="22860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9" name="Oval 38"/>
          <p:cNvSpPr/>
          <p:nvPr/>
        </p:nvSpPr>
        <p:spPr>
          <a:xfrm>
            <a:off x="9164887" y="2502561"/>
            <a:ext cx="1371600" cy="13716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0" name="Oval 39"/>
          <p:cNvSpPr/>
          <p:nvPr/>
        </p:nvSpPr>
        <p:spPr>
          <a:xfrm>
            <a:off x="8929606" y="2265073"/>
            <a:ext cx="1828800" cy="18288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1" name="Oval 40"/>
          <p:cNvSpPr/>
          <p:nvPr/>
        </p:nvSpPr>
        <p:spPr>
          <a:xfrm>
            <a:off x="8710558" y="2053965"/>
            <a:ext cx="2286000" cy="2286000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2" name="Rectangle 41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1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9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3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000"/>
                            </p:stCondLst>
                            <p:childTnLst>
                              <p:par>
                                <p:cTn id="96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1000"/>
                            </p:stCondLst>
                            <p:childTnLst>
                              <p:par>
                                <p:cTn id="10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0"/>
                            </p:stCondLst>
                            <p:childTnLst>
                              <p:par>
                                <p:cTn id="110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90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 animBg="1"/>
      <p:bldP spid="15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24" grpId="0" animBg="1"/>
      <p:bldP spid="31" grpId="0" animBg="1"/>
      <p:bldP spid="38" grpId="0" animBg="1"/>
      <p:bldP spid="39" grpId="0" animBg="1"/>
      <p:bldP spid="40" grpId="0" animBg="1"/>
      <p:bldP spid="41" grpId="0" animBg="1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Экспериментальная часть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Описание лабораторной установки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7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Реальная лабораторная установка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Внешний вид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60451" y="3200400"/>
            <a:ext cx="3868291" cy="27432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Принципиальная схема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749452" y="3291840"/>
            <a:ext cx="3403219" cy="2743200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8" name="Rectangle 7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26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Виртуальная лабораторная установка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8200" y="1372858"/>
            <a:ext cx="6942809" cy="4113542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Программа-симулятор</a:t>
            </a:r>
            <a:r>
              <a:rPr lang="ru-RU" dirty="0" smtClean="0"/>
              <a:t> – это математическая модель, полностью отражающая исследуемые в лабораторной работе свойства реального </a:t>
            </a:r>
            <a:r>
              <a:rPr lang="ru-RU" dirty="0" smtClean="0">
                <a:hlinkClick r:id="rId3" action="ppaction://hlinksldjump"/>
              </a:rPr>
              <a:t>электрического поля</a:t>
            </a:r>
            <a:endParaRPr lang="ru-RU" dirty="0" smtClean="0"/>
          </a:p>
          <a:p>
            <a:r>
              <a:rPr lang="ru-RU" dirty="0" smtClean="0"/>
              <a:t>Щёлкните </a:t>
            </a:r>
            <a:r>
              <a:rPr lang="ru-RU" dirty="0" smtClean="0">
                <a:hlinkClick r:id="rId4" action="ppaction://hlinkfile"/>
              </a:rPr>
              <a:t>здесь</a:t>
            </a:r>
            <a:r>
              <a:rPr lang="ru-RU" dirty="0" smtClean="0"/>
              <a:t>, чтобы запустить программу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82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4400" y="1397677"/>
            <a:ext cx="6945483" cy="41148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5731764" y="3500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6023864" y="3500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617464" y="31318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5934964" y="3119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5604764" y="3881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960364" y="38684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312664" y="2941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312664" y="4071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5833364" y="2941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5719064" y="3322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5719064" y="3690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5604764" y="27508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998464" y="3322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6011164" y="3690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858764" y="40589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5604764" y="42494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 rot="10800000">
            <a:off x="7928864" y="3500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 rot="10800000">
            <a:off x="8360664" y="31318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 rot="10800000">
            <a:off x="8017764" y="3119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 rot="10800000">
            <a:off x="8347964" y="3881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 rot="10800000">
            <a:off x="8030464" y="38684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 rot="10800000">
            <a:off x="8690864" y="2941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 rot="10800000">
            <a:off x="8690864" y="4071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 rot="10800000">
            <a:off x="8144764" y="2941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 rot="10800000">
            <a:off x="8259064" y="3322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 rot="10800000">
            <a:off x="8259064" y="3690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 rot="10800000">
            <a:off x="8411464" y="27508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 rot="10800000">
            <a:off x="7941564" y="3322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 rot="10800000">
            <a:off x="7941564" y="3690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 rot="10800000">
            <a:off x="8170164" y="40589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 rot="10800000">
            <a:off x="8411464" y="42494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6823964" y="3500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6823964" y="3309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6823964" y="3690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6823964" y="3881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6823964" y="40589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6823964" y="42494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6823964" y="23825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6823964" y="21920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6823964" y="25730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6823964" y="27635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6823964" y="2941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6823964" y="31318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6823964" y="4452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6823964" y="46304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6823964" y="48209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/>
          <p:cNvSpPr txBox="1"/>
          <p:nvPr/>
        </p:nvSpPr>
        <p:spPr>
          <a:xfrm>
            <a:off x="8845804" y="2865120"/>
            <a:ext cx="3658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</a:rPr>
              <a:t>3 В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8655304" y="2585720"/>
            <a:ext cx="3674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</a:rPr>
              <a:t>4</a:t>
            </a:r>
            <a:r>
              <a:rPr lang="ru-RU" sz="1100" b="1" dirty="0" smtClean="0">
                <a:solidFill>
                  <a:schemeClr val="bg1"/>
                </a:solidFill>
              </a:rPr>
              <a:t> В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699504" y="1849120"/>
            <a:ext cx="3674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</a:rPr>
              <a:t>5</a:t>
            </a:r>
            <a:r>
              <a:rPr lang="ru-RU" sz="1100" b="1" dirty="0" smtClean="0">
                <a:solidFill>
                  <a:schemeClr val="bg1"/>
                </a:solidFill>
              </a:rPr>
              <a:t> В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023104" y="2585720"/>
            <a:ext cx="3674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</a:rPr>
              <a:t>6</a:t>
            </a:r>
            <a:r>
              <a:rPr lang="ru-RU" sz="1100" b="1" dirty="0" smtClean="0">
                <a:solidFill>
                  <a:schemeClr val="bg1"/>
                </a:solidFill>
              </a:rPr>
              <a:t> В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137404" y="3004820"/>
            <a:ext cx="3674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</a:rPr>
              <a:t>7</a:t>
            </a:r>
            <a:r>
              <a:rPr lang="ru-RU" sz="1100" b="1" dirty="0" smtClean="0">
                <a:solidFill>
                  <a:schemeClr val="bg1"/>
                </a:solidFill>
              </a:rPr>
              <a:t> В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3" name="Title 1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Измерение потенциалов электрического поля</a:t>
            </a:r>
            <a:endParaRPr lang="en-US" dirty="0"/>
          </a:p>
        </p:txBody>
      </p:sp>
      <p:sp>
        <p:nvSpPr>
          <p:cNvPr id="124" name="Text Placeholder 12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Проводим зондом-курсором вдоль горизонтальных линий слева направо и следим за показаниями вольтметра</a:t>
            </a:r>
          </a:p>
          <a:p>
            <a:r>
              <a:rPr lang="ru-RU" dirty="0"/>
              <a:t>Точки с </a:t>
            </a:r>
            <a:r>
              <a:rPr lang="ru-RU" i="1" dirty="0">
                <a:solidFill>
                  <a:srgbClr val="FFFF00"/>
                </a:solidFill>
              </a:rPr>
              <a:t>целочисленными</a:t>
            </a:r>
            <a:r>
              <a:rPr lang="ru-RU" dirty="0"/>
              <a:t> </a:t>
            </a:r>
            <a:r>
              <a:rPr lang="ru-RU" dirty="0">
                <a:hlinkClick r:id="rId3" action="ppaction://hlinksldjump"/>
              </a:rPr>
              <a:t>потенциалами</a:t>
            </a:r>
            <a:r>
              <a:rPr lang="ru-RU" dirty="0"/>
              <a:t> отмечаем щелчком мыши</a:t>
            </a:r>
          </a:p>
          <a:p>
            <a:r>
              <a:rPr lang="ru-RU" dirty="0"/>
              <a:t>Таблица заполняется </a:t>
            </a:r>
            <a:r>
              <a:rPr lang="ru-RU" dirty="0" smtClean="0"/>
              <a:t>автоматически</a:t>
            </a:r>
            <a:endParaRPr lang="en-US" dirty="0"/>
          </a:p>
          <a:p>
            <a:endParaRPr lang="en-US" dirty="0"/>
          </a:p>
        </p:txBody>
      </p:sp>
      <p:sp>
        <p:nvSpPr>
          <p:cNvPr id="127" name="Oval 126"/>
          <p:cNvSpPr/>
          <p:nvPr/>
        </p:nvSpPr>
        <p:spPr>
          <a:xfrm>
            <a:off x="8166989" y="351917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4795976" y="5950958"/>
            <a:ext cx="6094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Пожалуйста, дождитесь завершения построения рисунка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0831016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67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5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500"/>
                            </p:stCondLst>
                            <p:childTnLst>
                              <p:par>
                                <p:cTn id="5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500"/>
                            </p:stCondLst>
                            <p:childTnLst>
                              <p:par>
                                <p:cTn id="5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500"/>
                            </p:stCondLst>
                            <p:childTnLst>
                              <p:par>
                                <p:cTn id="6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0"/>
                            </p:stCondLst>
                            <p:childTnLst>
                              <p:par>
                                <p:cTn id="6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1500"/>
                            </p:stCondLst>
                            <p:childTnLst>
                              <p:par>
                                <p:cTn id="6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500"/>
                            </p:stCondLst>
                            <p:childTnLst>
                              <p:par>
                                <p:cTn id="7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9500"/>
                            </p:stCondLst>
                            <p:childTnLst>
                              <p:par>
                                <p:cTn id="7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8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7500"/>
                            </p:stCondLst>
                            <p:childTnLst>
                              <p:par>
                                <p:cTn id="8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1500"/>
                            </p:stCondLst>
                            <p:childTnLst>
                              <p:par>
                                <p:cTn id="8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500"/>
                            </p:stCondLst>
                            <p:childTnLst>
                              <p:par>
                                <p:cTn id="9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500"/>
                            </p:stCondLst>
                            <p:childTnLst>
                              <p:par>
                                <p:cTn id="9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3500"/>
                            </p:stCondLst>
                            <p:childTnLst>
                              <p:par>
                                <p:cTn id="10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7500"/>
                            </p:stCondLst>
                            <p:childTnLst>
                              <p:par>
                                <p:cTn id="10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1500"/>
                            </p:stCondLst>
                            <p:childTnLst>
                              <p:par>
                                <p:cTn id="10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5500"/>
                            </p:stCondLst>
                            <p:childTnLst>
                              <p:par>
                                <p:cTn id="11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9500"/>
                            </p:stCondLst>
                            <p:childTnLst>
                              <p:par>
                                <p:cTn id="11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3500"/>
                            </p:stCondLst>
                            <p:childTnLst>
                              <p:par>
                                <p:cTn id="12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7500"/>
                            </p:stCondLst>
                            <p:childTnLst>
                              <p:par>
                                <p:cTn id="12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1500"/>
                            </p:stCondLst>
                            <p:childTnLst>
                              <p:par>
                                <p:cTn id="12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1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5500"/>
                            </p:stCondLst>
                            <p:childTnLst>
                              <p:par>
                                <p:cTn id="13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29500"/>
                            </p:stCondLst>
                            <p:childTnLst>
                              <p:par>
                                <p:cTn id="13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3500"/>
                            </p:stCondLst>
                            <p:childTnLst>
                              <p:par>
                                <p:cTn id="14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3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37500"/>
                            </p:stCondLst>
                            <p:childTnLst>
                              <p:par>
                                <p:cTn id="14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1500"/>
                            </p:stCondLst>
                            <p:childTnLst>
                              <p:par>
                                <p:cTn id="14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5500"/>
                            </p:stCondLst>
                            <p:childTnLst>
                              <p:par>
                                <p:cTn id="15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9500"/>
                            </p:stCondLst>
                            <p:childTnLst>
                              <p:par>
                                <p:cTn id="15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3500"/>
                            </p:stCondLst>
                            <p:childTnLst>
                              <p:par>
                                <p:cTn id="16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3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7500"/>
                            </p:stCondLst>
                            <p:childTnLst>
                              <p:par>
                                <p:cTn id="16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61500"/>
                            </p:stCondLst>
                            <p:childTnLst>
                              <p:par>
                                <p:cTn id="16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65500"/>
                            </p:stCondLst>
                            <p:childTnLst>
                              <p:par>
                                <p:cTn id="17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69500"/>
                            </p:stCondLst>
                            <p:childTnLst>
                              <p:par>
                                <p:cTn id="17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9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73500"/>
                            </p:stCondLst>
                            <p:childTnLst>
                              <p:par>
                                <p:cTn id="18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3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77500"/>
                            </p:stCondLst>
                            <p:childTnLst>
                              <p:par>
                                <p:cTn id="1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79500"/>
                            </p:stCondLst>
                            <p:childTnLst>
                              <p:par>
                                <p:cTn id="18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83500"/>
                            </p:stCondLst>
                            <p:childTnLst>
                              <p:par>
                                <p:cTn id="19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87500"/>
                            </p:stCondLst>
                            <p:childTnLst>
                              <p:par>
                                <p:cTn id="197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9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91500"/>
                            </p:stCondLst>
                            <p:childTnLst>
                              <p:par>
                                <p:cTn id="201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5500"/>
                            </p:stCondLst>
                            <p:childTnLst>
                              <p:par>
                                <p:cTn id="205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99500"/>
                            </p:stCondLst>
                            <p:childTnLst>
                              <p:par>
                                <p:cTn id="209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1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03500"/>
                            </p:stCondLst>
                            <p:childTnLst>
                              <p:par>
                                <p:cTn id="213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5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07500"/>
                            </p:stCondLst>
                            <p:childTnLst>
                              <p:par>
                                <p:cTn id="217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10500"/>
                            </p:stCondLst>
                            <p:childTnLst>
                              <p:par>
                                <p:cTn id="221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13500"/>
                            </p:stCondLst>
                            <p:childTnLst>
                              <p:par>
                                <p:cTn id="225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16500"/>
                            </p:stCondLst>
                            <p:childTnLst>
                              <p:par>
                                <p:cTn id="229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19500"/>
                            </p:stCondLst>
                            <p:childTnLst>
                              <p:par>
                                <p:cTn id="233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22500"/>
                            </p:stCondLst>
                            <p:childTnLst>
                              <p:par>
                                <p:cTn id="237" presetID="2" presetClass="exit" presetSubtype="4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8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27000"/>
                            </p:stCondLst>
                            <p:childTnLst>
                              <p:par>
                                <p:cTn id="242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/>
      <p:bldP spid="117" grpId="0"/>
      <p:bldP spid="118" grpId="0"/>
      <p:bldP spid="119" grpId="0"/>
      <p:bldP spid="120" grpId="0"/>
      <p:bldP spid="127" grpId="0" animBg="1"/>
      <p:bldP spid="66" grpId="0"/>
      <p:bldP spid="66" grpId="1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97677"/>
            <a:ext cx="3680885" cy="1371600"/>
          </a:xfrm>
        </p:spPr>
        <p:txBody>
          <a:bodyPr/>
          <a:lstStyle/>
          <a:p>
            <a:r>
              <a:rPr lang="ru-RU" dirty="0" smtClean="0"/>
              <a:t>Построение эквипотенциальных линий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769276"/>
            <a:ext cx="3680885" cy="344864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Открываем графический редактор и вставляем туда снимок экрана программы</a:t>
            </a:r>
          </a:p>
          <a:p>
            <a:r>
              <a:rPr lang="ru-RU" dirty="0" smtClean="0"/>
              <a:t>Отмечаем на координатной плоскости все точки с одинаковыми </a:t>
            </a:r>
            <a:r>
              <a:rPr lang="ru-RU" dirty="0" smtClean="0">
                <a:hlinkClick r:id="rId2" action="ppaction://hlinksldjump"/>
              </a:rPr>
              <a:t>потенциалами</a:t>
            </a:r>
            <a:r>
              <a:rPr lang="ru-RU" dirty="0" smtClean="0"/>
              <a:t> по их координатам</a:t>
            </a:r>
          </a:p>
          <a:p>
            <a:r>
              <a:rPr lang="ru-RU" dirty="0" smtClean="0"/>
              <a:t>Соединяем между собой плавной линией все такие точки – одна </a:t>
            </a:r>
            <a:r>
              <a:rPr lang="ru-RU" dirty="0" smtClean="0">
                <a:hlinkClick r:id="rId3" action="ppaction://hlinksldjump"/>
              </a:rPr>
              <a:t>эквипотенциальная линия</a:t>
            </a:r>
            <a:r>
              <a:rPr lang="ru-RU" dirty="0" smtClean="0"/>
              <a:t> готова</a:t>
            </a:r>
          </a:p>
          <a:p>
            <a:r>
              <a:rPr lang="ru-RU" dirty="0" smtClean="0"/>
              <a:t>Подписываем значение потенциала построенной эквипотенциальной линии</a:t>
            </a:r>
          </a:p>
          <a:p>
            <a:r>
              <a:rPr lang="ru-RU" dirty="0" smtClean="0"/>
              <a:t>Аналогично строим  остальные линии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724400" y="1397677"/>
            <a:ext cx="6945483" cy="41148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5731764" y="3500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c 43"/>
          <p:cNvSpPr>
            <a:spLocks noChangeAspect="1"/>
          </p:cNvSpPr>
          <p:nvPr/>
        </p:nvSpPr>
        <p:spPr>
          <a:xfrm>
            <a:off x="4813318" y="3009918"/>
            <a:ext cx="983488" cy="1081024"/>
          </a:xfrm>
          <a:prstGeom prst="arc">
            <a:avLst>
              <a:gd name="adj1" fmla="val 15152536"/>
              <a:gd name="adj2" fmla="val 6545989"/>
            </a:avLst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5617464" y="31318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5604764" y="38811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312664" y="2941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5312664" y="4071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5719064" y="33223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5719064" y="3690620"/>
            <a:ext cx="9144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8259064" y="2865120"/>
            <a:ext cx="992142" cy="1297940"/>
            <a:chOff x="8259064" y="2865120"/>
            <a:chExt cx="992142" cy="1297940"/>
          </a:xfrm>
        </p:grpSpPr>
        <p:sp>
          <p:nvSpPr>
            <p:cNvPr id="66" name="Arc 65"/>
            <p:cNvSpPr>
              <a:spLocks noChangeAspect="1"/>
            </p:cNvSpPr>
            <p:nvPr/>
          </p:nvSpPr>
          <p:spPr>
            <a:xfrm rot="10800000">
              <a:off x="8267718" y="3009918"/>
              <a:ext cx="983488" cy="1081024"/>
            </a:xfrm>
            <a:prstGeom prst="arc">
              <a:avLst>
                <a:gd name="adj1" fmla="val 15152536"/>
                <a:gd name="adj2" fmla="val 6545989"/>
              </a:avLst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 rot="10800000">
              <a:off x="8360664" y="31318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 rot="10800000">
              <a:off x="8347964" y="38811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 rot="10800000">
              <a:off x="8690864" y="29413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 rot="10800000">
              <a:off x="8690864" y="40716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 rot="10800000">
              <a:off x="8259064" y="33223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 rot="10800000">
              <a:off x="8259064" y="36906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845804" y="2865120"/>
              <a:ext cx="36580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 smtClean="0">
                  <a:solidFill>
                    <a:schemeClr val="bg1"/>
                  </a:solidFill>
                </a:rPr>
                <a:t>3 В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928864" y="2585720"/>
            <a:ext cx="1596136" cy="1821180"/>
            <a:chOff x="7928864" y="2585720"/>
            <a:chExt cx="1596136" cy="1821180"/>
          </a:xfrm>
        </p:grpSpPr>
        <p:sp>
          <p:nvSpPr>
            <p:cNvPr id="65" name="Arc 64"/>
            <p:cNvSpPr/>
            <p:nvPr/>
          </p:nvSpPr>
          <p:spPr>
            <a:xfrm rot="10800000">
              <a:off x="7988300" y="2717800"/>
              <a:ext cx="1536700" cy="1689100"/>
            </a:xfrm>
            <a:prstGeom prst="arc">
              <a:avLst>
                <a:gd name="adj1" fmla="val 16352688"/>
                <a:gd name="adj2" fmla="val 5237238"/>
              </a:avLst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 rot="10800000">
              <a:off x="7928864" y="35001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 rot="10800000">
              <a:off x="8017764" y="31191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 rot="10800000">
              <a:off x="8030464" y="38684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 rot="10800000">
              <a:off x="8144764" y="29413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 rot="10800000">
              <a:off x="8411464" y="27508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 rot="10800000">
              <a:off x="7941564" y="33223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 rot="10800000">
              <a:off x="7941564" y="36906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 rot="10800000">
              <a:off x="8170164" y="40589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 rot="10800000">
              <a:off x="8411464" y="42494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55304" y="2585720"/>
              <a:ext cx="3674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bg1"/>
                  </a:solidFill>
                </a:rPr>
                <a:t>4</a:t>
              </a:r>
              <a:r>
                <a:rPr lang="ru-RU" sz="1100" b="1" dirty="0" smtClean="0">
                  <a:solidFill>
                    <a:schemeClr val="bg1"/>
                  </a:solidFill>
                </a:rPr>
                <a:t> В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699504" y="1849120"/>
            <a:ext cx="367408" cy="3063240"/>
            <a:chOff x="6699504" y="1849120"/>
            <a:chExt cx="367408" cy="3063240"/>
          </a:xfrm>
        </p:grpSpPr>
        <p:cxnSp>
          <p:nvCxnSpPr>
            <p:cNvPr id="6" name="Straight Connector 5"/>
            <p:cNvCxnSpPr>
              <a:endCxn id="115" idx="0"/>
            </p:cNvCxnSpPr>
            <p:nvPr/>
          </p:nvCxnSpPr>
          <p:spPr>
            <a:xfrm>
              <a:off x="6863719" y="2231775"/>
              <a:ext cx="5965" cy="2589145"/>
            </a:xfrm>
            <a:prstGeom prst="line">
              <a:avLst/>
            </a:prstGeom>
            <a:ln w="38100">
              <a:solidFill>
                <a:srgbClr val="FF000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6699504" y="1849120"/>
              <a:ext cx="367408" cy="3063240"/>
              <a:chOff x="6699504" y="1849120"/>
              <a:chExt cx="367408" cy="3063240"/>
            </a:xfrm>
          </p:grpSpPr>
          <p:sp>
            <p:nvSpPr>
              <p:cNvPr id="99" name="Oval 98"/>
              <p:cNvSpPr/>
              <p:nvPr/>
            </p:nvSpPr>
            <p:spPr>
              <a:xfrm>
                <a:off x="6823964" y="3500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6823964" y="3309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68239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6823964" y="3881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6823964" y="40589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6823964" y="4249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6823964" y="23825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6823964" y="21920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6823964" y="25730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6823964" y="27635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68239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6823964" y="3131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6823964" y="4452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6823964" y="4630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6823964" y="48209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6699504" y="1849120"/>
                <a:ext cx="3674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>
                    <a:solidFill>
                      <a:schemeClr val="bg1"/>
                    </a:solidFill>
                  </a:rPr>
                  <a:t>5</a:t>
                </a:r>
                <a:r>
                  <a:rPr lang="ru-RU" sz="1100" b="1" dirty="0" smtClean="0">
                    <a:solidFill>
                      <a:schemeClr val="bg1"/>
                    </a:solidFill>
                  </a:rPr>
                  <a:t>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533900" y="2585720"/>
            <a:ext cx="1581404" cy="1821180"/>
            <a:chOff x="4533900" y="2585720"/>
            <a:chExt cx="1581404" cy="1821180"/>
          </a:xfrm>
        </p:grpSpPr>
        <p:sp>
          <p:nvSpPr>
            <p:cNvPr id="43" name="Arc 42"/>
            <p:cNvSpPr/>
            <p:nvPr/>
          </p:nvSpPr>
          <p:spPr>
            <a:xfrm>
              <a:off x="4533900" y="2717800"/>
              <a:ext cx="1536700" cy="1689100"/>
            </a:xfrm>
            <a:prstGeom prst="arc">
              <a:avLst>
                <a:gd name="adj1" fmla="val 16352688"/>
                <a:gd name="adj2" fmla="val 5237238"/>
              </a:avLst>
            </a:prstGeom>
            <a:ln w="28575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6023864" y="35001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5934964" y="31191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5960364" y="38684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5833364" y="29413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5604764" y="27508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5998464" y="33223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>
              <a:off x="6011164" y="36906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5858764" y="40589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5604764" y="4249420"/>
              <a:ext cx="91440" cy="9144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023104" y="2585720"/>
              <a:ext cx="3674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b="1" dirty="0">
                  <a:solidFill>
                    <a:schemeClr val="bg1"/>
                  </a:solidFill>
                </a:rPr>
                <a:t>6</a:t>
              </a:r>
              <a:r>
                <a:rPr lang="ru-RU" sz="1100" b="1" dirty="0" smtClean="0">
                  <a:solidFill>
                    <a:schemeClr val="bg1"/>
                  </a:solidFill>
                </a:rPr>
                <a:t> В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5137404" y="3004820"/>
            <a:ext cx="3674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>
                <a:solidFill>
                  <a:schemeClr val="bg1"/>
                </a:solidFill>
              </a:rPr>
              <a:t>7</a:t>
            </a:r>
            <a:r>
              <a:rPr lang="ru-RU" sz="1100" b="1" dirty="0" smtClean="0">
                <a:solidFill>
                  <a:schemeClr val="bg1"/>
                </a:solidFill>
              </a:rPr>
              <a:t> В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4795976" y="5950958"/>
            <a:ext cx="6094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Пожалуйста, дождитесь завершения построения рисунка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0831016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46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5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50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5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9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6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500"/>
                            </p:stCondLst>
                            <p:childTnLst>
                              <p:par>
                                <p:cTn id="70" presetID="2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75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2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75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0"/>
                            </p:stCondLst>
                            <p:childTnLst>
                              <p:par>
                                <p:cTn id="91" presetID="2" presetClass="exit" presetSubtype="4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0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4" grpId="0" animBg="1"/>
      <p:bldP spid="51" grpId="0" animBg="1"/>
      <p:bldP spid="53" grpId="0" animBg="1"/>
      <p:bldP spid="55" grpId="0" animBg="1"/>
      <p:bldP spid="56" grpId="0" animBg="1"/>
      <p:bldP spid="58" grpId="0" animBg="1"/>
      <p:bldP spid="59" grpId="0" animBg="1"/>
      <p:bldP spid="120" grpId="0"/>
      <p:bldP spid="82" grpId="0"/>
      <p:bldP spid="82" grpId="1"/>
      <p:bldP spid="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97677"/>
            <a:ext cx="3680885" cy="1371600"/>
          </a:xfrm>
        </p:spPr>
        <p:txBody>
          <a:bodyPr/>
          <a:lstStyle/>
          <a:p>
            <a:r>
              <a:rPr lang="ru-RU" dirty="0" smtClean="0"/>
              <a:t>Построение силовых линий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769276"/>
            <a:ext cx="3680885" cy="3448643"/>
          </a:xfrm>
        </p:spPr>
        <p:txBody>
          <a:bodyPr>
            <a:normAutofit/>
          </a:bodyPr>
          <a:lstStyle/>
          <a:p>
            <a:r>
              <a:rPr lang="ru-RU" dirty="0" smtClean="0">
                <a:hlinkClick r:id="rId2" action="ppaction://hlinksldjump"/>
              </a:rPr>
              <a:t>Силовые линии</a:t>
            </a:r>
            <a:r>
              <a:rPr lang="ru-RU" dirty="0" smtClean="0"/>
              <a:t> должны: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Начинаться на положительно заряженном электроде и заканчиваться на отрицательно заряженном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Пересекаться с </a:t>
            </a:r>
            <a:r>
              <a:rPr lang="ru-RU" dirty="0" smtClean="0">
                <a:hlinkClick r:id="rId3" action="ppaction://hlinksldjump"/>
              </a:rPr>
              <a:t>эквипотенциальными линиями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FF00"/>
                </a:solidFill>
              </a:rPr>
              <a:t>обязательно</a:t>
            </a:r>
            <a:r>
              <a:rPr lang="ru-RU" dirty="0" smtClean="0"/>
              <a:t> под </a:t>
            </a:r>
            <a:r>
              <a:rPr lang="ru-RU" i="1" dirty="0" smtClean="0">
                <a:solidFill>
                  <a:srgbClr val="FFFF00"/>
                </a:solidFill>
              </a:rPr>
              <a:t>прямым</a:t>
            </a:r>
            <a:r>
              <a:rPr lang="ru-RU" dirty="0" smtClean="0"/>
              <a:t> углом</a:t>
            </a:r>
          </a:p>
          <a:p>
            <a:r>
              <a:rPr lang="ru-RU" dirty="0" smtClean="0"/>
              <a:t>Количество линий на диаграмме должно быть таким, чтобы на ней не оставалось больших неисследованных областей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724400" y="1397677"/>
            <a:ext cx="6945483" cy="411480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533900" y="1849120"/>
            <a:ext cx="4991100" cy="3063240"/>
            <a:chOff x="4533900" y="1849120"/>
            <a:chExt cx="4991100" cy="3063240"/>
          </a:xfrm>
        </p:grpSpPr>
        <p:grpSp>
          <p:nvGrpSpPr>
            <p:cNvPr id="18" name="Group 17"/>
            <p:cNvGrpSpPr/>
            <p:nvPr/>
          </p:nvGrpSpPr>
          <p:grpSpPr>
            <a:xfrm>
              <a:off x="8259064" y="2865120"/>
              <a:ext cx="992142" cy="1297940"/>
              <a:chOff x="8259064" y="2865120"/>
              <a:chExt cx="992142" cy="1297940"/>
            </a:xfrm>
          </p:grpSpPr>
          <p:sp>
            <p:nvSpPr>
              <p:cNvPr id="66" name="Arc 65"/>
              <p:cNvSpPr>
                <a:spLocks noChangeAspect="1"/>
              </p:cNvSpPr>
              <p:nvPr/>
            </p:nvSpPr>
            <p:spPr>
              <a:xfrm rot="10800000">
                <a:off x="8267718" y="3009918"/>
                <a:ext cx="983488" cy="1081024"/>
              </a:xfrm>
              <a:prstGeom prst="arc">
                <a:avLst>
                  <a:gd name="adj1" fmla="val 15152536"/>
                  <a:gd name="adj2" fmla="val 6545989"/>
                </a:avLst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 rot="10800000">
                <a:off x="8360664" y="3131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 rot="10800000">
                <a:off x="8347964" y="3881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 rot="10800000">
                <a:off x="86908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 rot="10800000">
                <a:off x="8690864" y="4071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 rot="10800000">
                <a:off x="8259064" y="3322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 rot="10800000">
                <a:off x="82590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8845804" y="2865120"/>
                <a:ext cx="36580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 smtClean="0">
                    <a:solidFill>
                      <a:schemeClr val="bg1"/>
                    </a:solidFill>
                  </a:rPr>
                  <a:t>3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7928864" y="2585720"/>
              <a:ext cx="1596136" cy="1821180"/>
              <a:chOff x="7928864" y="2585720"/>
              <a:chExt cx="1596136" cy="1821180"/>
            </a:xfrm>
          </p:grpSpPr>
          <p:sp>
            <p:nvSpPr>
              <p:cNvPr id="65" name="Arc 64"/>
              <p:cNvSpPr/>
              <p:nvPr/>
            </p:nvSpPr>
            <p:spPr>
              <a:xfrm rot="10800000">
                <a:off x="7988300" y="2717800"/>
                <a:ext cx="1536700" cy="1689100"/>
              </a:xfrm>
              <a:prstGeom prst="arc">
                <a:avLst>
                  <a:gd name="adj1" fmla="val 16352688"/>
                  <a:gd name="adj2" fmla="val 5237238"/>
                </a:avLst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 rot="10800000">
                <a:off x="7928864" y="3500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 rot="10800000">
                <a:off x="8017764" y="3119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 rot="10800000">
                <a:off x="8030464" y="3868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 rot="10800000">
                <a:off x="81447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 rot="10800000">
                <a:off x="8411464" y="2750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 rot="10800000">
                <a:off x="7941564" y="3322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 rot="10800000">
                <a:off x="79415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 rot="10800000">
                <a:off x="8170164" y="40589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 rot="10800000">
                <a:off x="8411464" y="4249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655304" y="2585720"/>
                <a:ext cx="3674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>
                    <a:solidFill>
                      <a:schemeClr val="bg1"/>
                    </a:solidFill>
                  </a:rPr>
                  <a:t>4</a:t>
                </a:r>
                <a:r>
                  <a:rPr lang="ru-RU" sz="1100" b="1" dirty="0" smtClean="0">
                    <a:solidFill>
                      <a:schemeClr val="bg1"/>
                    </a:solidFill>
                  </a:rPr>
                  <a:t>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6699504" y="1849120"/>
              <a:ext cx="367408" cy="3063240"/>
              <a:chOff x="6699504" y="1849120"/>
              <a:chExt cx="367408" cy="3063240"/>
            </a:xfrm>
          </p:grpSpPr>
          <p:cxnSp>
            <p:nvCxnSpPr>
              <p:cNvPr id="6" name="Straight Connector 5"/>
              <p:cNvCxnSpPr>
                <a:endCxn id="115" idx="0"/>
              </p:cNvCxnSpPr>
              <p:nvPr/>
            </p:nvCxnSpPr>
            <p:spPr>
              <a:xfrm>
                <a:off x="6863719" y="2231775"/>
                <a:ext cx="5965" cy="2589145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14"/>
              <p:cNvGrpSpPr/>
              <p:nvPr/>
            </p:nvGrpSpPr>
            <p:grpSpPr>
              <a:xfrm>
                <a:off x="6699504" y="1849120"/>
                <a:ext cx="367408" cy="3063240"/>
                <a:chOff x="6699504" y="1849120"/>
                <a:chExt cx="367408" cy="3063240"/>
              </a:xfrm>
            </p:grpSpPr>
            <p:sp>
              <p:nvSpPr>
                <p:cNvPr id="99" name="Oval 98"/>
                <p:cNvSpPr/>
                <p:nvPr/>
              </p:nvSpPr>
              <p:spPr>
                <a:xfrm>
                  <a:off x="6823964" y="35001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Oval 99"/>
                <p:cNvSpPr/>
                <p:nvPr/>
              </p:nvSpPr>
              <p:spPr>
                <a:xfrm>
                  <a:off x="6823964" y="33096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Oval 100"/>
                <p:cNvSpPr/>
                <p:nvPr/>
              </p:nvSpPr>
              <p:spPr>
                <a:xfrm>
                  <a:off x="6823964" y="36906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Oval 101"/>
                <p:cNvSpPr/>
                <p:nvPr/>
              </p:nvSpPr>
              <p:spPr>
                <a:xfrm>
                  <a:off x="6823964" y="38811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>
                  <a:off x="6823964" y="40589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6823964" y="42494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6823964" y="23825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6823964" y="21920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6823964" y="25730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6823964" y="27635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6823964" y="29413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6823964" y="31318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6823964" y="44526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6823964" y="46304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6823964" y="48209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TextBox 117"/>
                <p:cNvSpPr txBox="1"/>
                <p:nvPr/>
              </p:nvSpPr>
              <p:spPr>
                <a:xfrm>
                  <a:off x="6699504" y="1849120"/>
                  <a:ext cx="367408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100" b="1" dirty="0">
                      <a:solidFill>
                        <a:schemeClr val="bg1"/>
                      </a:solidFill>
                    </a:rPr>
                    <a:t>5</a:t>
                  </a:r>
                  <a:r>
                    <a:rPr lang="ru-RU" sz="1100" b="1" dirty="0" smtClean="0">
                      <a:solidFill>
                        <a:schemeClr val="bg1"/>
                      </a:solidFill>
                    </a:rPr>
                    <a:t> В</a:t>
                  </a:r>
                  <a:endParaRPr lang="en-US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3" name="Group 12"/>
            <p:cNvGrpSpPr/>
            <p:nvPr/>
          </p:nvGrpSpPr>
          <p:grpSpPr>
            <a:xfrm>
              <a:off x="4533900" y="2585720"/>
              <a:ext cx="1581404" cy="1821180"/>
              <a:chOff x="4533900" y="2585720"/>
              <a:chExt cx="1581404" cy="1821180"/>
            </a:xfrm>
          </p:grpSpPr>
          <p:sp>
            <p:nvSpPr>
              <p:cNvPr id="43" name="Arc 42"/>
              <p:cNvSpPr/>
              <p:nvPr/>
            </p:nvSpPr>
            <p:spPr>
              <a:xfrm>
                <a:off x="4533900" y="2717800"/>
                <a:ext cx="1536700" cy="1689100"/>
              </a:xfrm>
              <a:prstGeom prst="arc">
                <a:avLst>
                  <a:gd name="adj1" fmla="val 16352688"/>
                  <a:gd name="adj2" fmla="val 5237238"/>
                </a:avLst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6023864" y="3500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934964" y="3119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5960364" y="3868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8333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5604764" y="2750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998464" y="3322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0111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5858764" y="40589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5604764" y="4249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5023104" y="2585720"/>
                <a:ext cx="3674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>
                    <a:solidFill>
                      <a:schemeClr val="bg1"/>
                    </a:solidFill>
                  </a:rPr>
                  <a:t>6</a:t>
                </a:r>
                <a:r>
                  <a:rPr lang="ru-RU" sz="1100" b="1" dirty="0" smtClean="0">
                    <a:solidFill>
                      <a:schemeClr val="bg1"/>
                    </a:solidFill>
                  </a:rPr>
                  <a:t>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813318" y="2941320"/>
              <a:ext cx="1009886" cy="1221740"/>
              <a:chOff x="4813318" y="2941320"/>
              <a:chExt cx="1009886" cy="1221740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5731764" y="3500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Arc 43"/>
              <p:cNvSpPr>
                <a:spLocks noChangeAspect="1"/>
              </p:cNvSpPr>
              <p:nvPr/>
            </p:nvSpPr>
            <p:spPr>
              <a:xfrm>
                <a:off x="4813318" y="3009918"/>
                <a:ext cx="983488" cy="1081024"/>
              </a:xfrm>
              <a:prstGeom prst="arc">
                <a:avLst>
                  <a:gd name="adj1" fmla="val 15152536"/>
                  <a:gd name="adj2" fmla="val 6545989"/>
                </a:avLst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617464" y="3131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604764" y="3881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3126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5312664" y="4071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5719064" y="3322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7190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5137404" y="3004820"/>
                <a:ext cx="3674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>
                    <a:solidFill>
                      <a:schemeClr val="bg1"/>
                    </a:solidFill>
                  </a:rPr>
                  <a:t>7</a:t>
                </a:r>
                <a:r>
                  <a:rPr lang="ru-RU" sz="1100" b="1" dirty="0" smtClean="0">
                    <a:solidFill>
                      <a:schemeClr val="bg1"/>
                    </a:solidFill>
                  </a:rPr>
                  <a:t>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8" name="Arc 7"/>
          <p:cNvSpPr/>
          <p:nvPr/>
        </p:nvSpPr>
        <p:spPr>
          <a:xfrm rot="5400000">
            <a:off x="6373060" y="2055081"/>
            <a:ext cx="1371600" cy="3383280"/>
          </a:xfrm>
          <a:prstGeom prst="arc">
            <a:avLst>
              <a:gd name="adj1" fmla="val 16200000"/>
              <a:gd name="adj2" fmla="val 5373561"/>
            </a:avLst>
          </a:prstGeom>
          <a:ln w="28575">
            <a:solidFill>
              <a:srgbClr val="00B05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Arc 81"/>
          <p:cNvSpPr/>
          <p:nvPr/>
        </p:nvSpPr>
        <p:spPr>
          <a:xfrm rot="5400000">
            <a:off x="6511721" y="1965798"/>
            <a:ext cx="1084801" cy="3202363"/>
          </a:xfrm>
          <a:prstGeom prst="arc">
            <a:avLst>
              <a:gd name="adj1" fmla="val 16455227"/>
              <a:gd name="adj2" fmla="val 5129675"/>
            </a:avLst>
          </a:prstGeom>
          <a:ln w="28575">
            <a:solidFill>
              <a:srgbClr val="00B05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Arc 82"/>
          <p:cNvSpPr/>
          <p:nvPr/>
        </p:nvSpPr>
        <p:spPr>
          <a:xfrm rot="5400000">
            <a:off x="6309184" y="2128143"/>
            <a:ext cx="1508539" cy="3678893"/>
          </a:xfrm>
          <a:prstGeom prst="arc">
            <a:avLst>
              <a:gd name="adj1" fmla="val 15711301"/>
              <a:gd name="adj2" fmla="val 5784938"/>
            </a:avLst>
          </a:prstGeom>
          <a:ln w="28575">
            <a:solidFill>
              <a:srgbClr val="00B05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Arc 86"/>
          <p:cNvSpPr/>
          <p:nvPr/>
        </p:nvSpPr>
        <p:spPr>
          <a:xfrm rot="16200000">
            <a:off x="6394828" y="1667183"/>
            <a:ext cx="1371600" cy="3383280"/>
          </a:xfrm>
          <a:prstGeom prst="arc">
            <a:avLst>
              <a:gd name="adj1" fmla="val 16200000"/>
              <a:gd name="adj2" fmla="val 5373561"/>
            </a:avLst>
          </a:prstGeom>
          <a:ln w="28575">
            <a:solidFill>
              <a:srgbClr val="00B05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Arc 87"/>
          <p:cNvSpPr/>
          <p:nvPr/>
        </p:nvSpPr>
        <p:spPr>
          <a:xfrm rot="16200000">
            <a:off x="6516093" y="1934950"/>
            <a:ext cx="1084801" cy="3202363"/>
          </a:xfrm>
          <a:prstGeom prst="arc">
            <a:avLst>
              <a:gd name="adj1" fmla="val 16455227"/>
              <a:gd name="adj2" fmla="val 5129675"/>
            </a:avLst>
          </a:prstGeom>
          <a:ln w="28575">
            <a:solidFill>
              <a:srgbClr val="00B05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Arc 88"/>
          <p:cNvSpPr/>
          <p:nvPr/>
        </p:nvSpPr>
        <p:spPr>
          <a:xfrm rot="16200000">
            <a:off x="6287420" y="1322249"/>
            <a:ext cx="1508539" cy="3678893"/>
          </a:xfrm>
          <a:prstGeom prst="arc">
            <a:avLst>
              <a:gd name="adj1" fmla="val 15754083"/>
              <a:gd name="adj2" fmla="val 5811604"/>
            </a:avLst>
          </a:prstGeom>
          <a:ln w="28575">
            <a:solidFill>
              <a:srgbClr val="00B05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561219" y="3565433"/>
            <a:ext cx="3017520" cy="0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4795976" y="5950958"/>
            <a:ext cx="6094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Пожалуйста, дождитесь завершения построения рисунка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0831016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87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500"/>
                            </p:stCondLst>
                            <p:childTnLst>
                              <p:par>
                                <p:cTn id="66" presetID="2" presetClass="exit" presetSubtype="4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2" grpId="0" animBg="1"/>
      <p:bldP spid="83" grpId="0" animBg="1"/>
      <p:bldP spid="87" grpId="0" animBg="1"/>
      <p:bldP spid="88" grpId="0" animBg="1"/>
      <p:bldP spid="89" grpId="0" animBg="1"/>
      <p:bldP spid="84" grpId="0"/>
      <p:bldP spid="84" grpId="1"/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Обработка полученных результатов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Анализ цели лабораторной работы и написание вывода по проведённому исследованию электростатического поля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48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работы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Изобразить графически сечение эквипотенциальных поверхностей </a:t>
            </a:r>
            <a:r>
              <a:rPr lang="ru-RU" dirty="0">
                <a:hlinkClick r:id="rId2" action="ppaction://hlinksldjump"/>
              </a:rPr>
              <a:t>электростатического поля</a:t>
            </a:r>
            <a:r>
              <a:rPr lang="ru-RU" dirty="0"/>
              <a:t>, созданного заданной конфигурацией электрических </a:t>
            </a:r>
            <a:r>
              <a:rPr lang="ru-RU" dirty="0">
                <a:hlinkClick r:id="rId3" action="ppaction://hlinksldjump"/>
              </a:rPr>
              <a:t>зарядов</a:t>
            </a:r>
            <a:endParaRPr lang="en-US" dirty="0"/>
          </a:p>
          <a:p>
            <a:pPr lvl="0"/>
            <a:r>
              <a:rPr lang="ru-RU" dirty="0"/>
              <a:t>Используя изображение </a:t>
            </a:r>
            <a:r>
              <a:rPr lang="ru-RU" dirty="0">
                <a:hlinkClick r:id="rId4" action="ppaction://hlinksldjump"/>
              </a:rPr>
              <a:t>эквипотенциальных поверхностей</a:t>
            </a:r>
            <a:r>
              <a:rPr lang="ru-RU" dirty="0"/>
              <a:t>, построить </a:t>
            </a:r>
            <a:r>
              <a:rPr lang="ru-RU" dirty="0">
                <a:hlinkClick r:id="rId5" action="ppaction://hlinksldjump"/>
              </a:rPr>
              <a:t>силовые линии </a:t>
            </a:r>
            <a:r>
              <a:rPr lang="ru-RU" dirty="0"/>
              <a:t>электростатического поля заданной конфигурации зарядов</a:t>
            </a:r>
            <a:endParaRPr lang="en-US" dirty="0"/>
          </a:p>
          <a:p>
            <a:pPr lvl="0"/>
            <a:r>
              <a:rPr lang="ru-RU" dirty="0"/>
              <a:t>При помощи полученной картины силовых и эквипотенциальных линий проверить справедливость </a:t>
            </a:r>
            <a:r>
              <a:rPr lang="ru-RU" dirty="0">
                <a:hlinkClick r:id="rId6" action="ppaction://hlinksldjump"/>
              </a:rPr>
              <a:t>формулы</a:t>
            </a:r>
            <a:r>
              <a:rPr lang="ru-RU" dirty="0"/>
              <a:t> связи </a:t>
            </a:r>
            <a:r>
              <a:rPr lang="ru-RU" dirty="0">
                <a:hlinkClick r:id="rId7" action="ppaction://hlinksldjump"/>
              </a:rPr>
              <a:t>напряжённости</a:t>
            </a:r>
            <a:r>
              <a:rPr lang="ru-RU" dirty="0"/>
              <a:t> электрического поля с его </a:t>
            </a:r>
            <a:r>
              <a:rPr lang="ru-RU" dirty="0" smtClean="0">
                <a:hlinkClick r:id="rId8" action="ppaction://hlinksldjump"/>
              </a:rPr>
              <a:t>потенциалом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32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Сопоставление теоретических данных с практическими результатами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>
                    <a:hlinkClick r:id="rId2" action="ppaction://hlinksldjump"/>
                  </a:rPr>
                  <a:t>Целью</a:t>
                </a:r>
                <a:r>
                  <a:rPr lang="ru-RU" dirty="0"/>
                  <a:t> работы была экспериментальная проверка </a:t>
                </a:r>
                <a:r>
                  <a:rPr lang="ru-RU" dirty="0">
                    <a:hlinkClick r:id="rId3" action="ppaction://hlinksldjump"/>
                  </a:rPr>
                  <a:t>формулы</a:t>
                </a:r>
                <a:r>
                  <a:rPr lang="ru-RU" dirty="0"/>
                  <a:t> связи </a:t>
                </a:r>
                <a:r>
                  <a:rPr lang="ru-RU" dirty="0">
                    <a:hlinkClick r:id="rId4" action="ppaction://hlinksldjump"/>
                  </a:rPr>
                  <a:t>напряжённости</a:t>
                </a:r>
                <a:r>
                  <a:rPr lang="ru-RU" dirty="0"/>
                  <a:t> </a:t>
                </a:r>
                <a:r>
                  <a:rPr lang="ru-RU" dirty="0">
                    <a:hlinkClick r:id="rId5" action="ppaction://hlinksldjump"/>
                  </a:rPr>
                  <a:t>электрического поля</a:t>
                </a:r>
                <a:r>
                  <a:rPr lang="ru-RU" dirty="0"/>
                  <a:t> с его </a:t>
                </a:r>
                <a:r>
                  <a:rPr lang="ru-RU" dirty="0">
                    <a:hlinkClick r:id="rId6" action="ppaction://hlinksldjump"/>
                  </a:rPr>
                  <a:t>потенциалом</a:t>
                </a:r>
                <a:r>
                  <a:rPr lang="ru-RU" dirty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pos m:val="top"/>
                          <m:ctrlPr>
                            <a:rPr lang="en-US" sz="2400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400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groupChr>
                      <m:r>
                        <a:rPr lang="en-US" sz="24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sz="24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𝒈𝒓𝒂𝒅</m:t>
                      </m:r>
                      <m:r>
                        <a:rPr lang="en-US" sz="24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𝝋</m:t>
                      </m:r>
                    </m:oMath>
                  </m:oMathPara>
                </a14:m>
                <a:endParaRPr lang="ru-RU" sz="2400" dirty="0"/>
              </a:p>
              <a:p>
                <a:r>
                  <a:rPr lang="ru-RU" dirty="0" smtClean="0"/>
                  <a:t>согласно которой </a:t>
                </a:r>
                <a:r>
                  <a:rPr lang="ru-RU" dirty="0" smtClean="0">
                    <a:hlinkClick r:id="rId7" action="ppaction://hlinksldjump"/>
                  </a:rPr>
                  <a:t>силовые линии</a:t>
                </a:r>
                <a:r>
                  <a:rPr lang="ru-RU" dirty="0" smtClean="0"/>
                  <a:t> электростатического поля должны быть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направлены в сторону наиболее быстрого убывания его потенциала</a:t>
                </a:r>
              </a:p>
              <a:p>
                <a:r>
                  <a:rPr lang="ru-RU" dirty="0" smtClean="0"/>
                  <a:t>С другой стороны, по определению, силовые линии должны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начинаться на положительных электрических </a:t>
                </a:r>
                <a:r>
                  <a:rPr lang="ru-RU" i="1" dirty="0" smtClean="0">
                    <a:solidFill>
                      <a:srgbClr val="FFFF00"/>
                    </a:solidFill>
                    <a:hlinkClick r:id="rId8" action="ppaction://hlinksldjump"/>
                  </a:rPr>
                  <a:t>зарядах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 и заканчиваться на отрицательных</a:t>
                </a:r>
              </a:p>
              <a:p>
                <a:r>
                  <a:rPr lang="ru-RU" dirty="0" smtClean="0"/>
                  <a:t>Определив направление силовых линий, построенных на </a:t>
                </a:r>
                <a:r>
                  <a:rPr lang="ru-RU" dirty="0" smtClean="0">
                    <a:hlinkClick r:id="rId9" action="ppaction://hlinksldjump"/>
                  </a:rPr>
                  <a:t>диаграмме</a:t>
                </a:r>
                <a:r>
                  <a:rPr lang="ru-RU" dirty="0" smtClean="0"/>
                  <a:t>, по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каждому</a:t>
                </a:r>
                <a:r>
                  <a:rPr lang="ru-RU" dirty="0" smtClean="0"/>
                  <a:t> из перечисленных выше критериев, можно сделать вывод о справедливости проверяемой </a:t>
                </a:r>
                <a:r>
                  <a:rPr lang="ru-RU" dirty="0" smtClean="0">
                    <a:hlinkClick r:id="rId3" action="ppaction://hlinksldjump"/>
                  </a:rPr>
                  <a:t>формулы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10"/>
                <a:stretch>
                  <a:fillRect l="-421" r="-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338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97677"/>
            <a:ext cx="3680885" cy="1371600"/>
          </a:xfrm>
        </p:spPr>
        <p:txBody>
          <a:bodyPr/>
          <a:lstStyle/>
          <a:p>
            <a:r>
              <a:rPr lang="ru-RU" dirty="0" smtClean="0"/>
              <a:t>Написание Вывода о справедливости проверяемой формулы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/>
              <p:cNvSpPr>
                <a:spLocks noGrp="1"/>
              </p:cNvSpPr>
              <p:nvPr>
                <p:ph type="body" sz="half" idx="2"/>
              </p:nvPr>
            </p:nvSpPr>
            <p:spPr>
              <a:xfrm>
                <a:off x="685800" y="2769276"/>
                <a:ext cx="3680885" cy="3448643"/>
              </a:xfrm>
            </p:spPr>
            <p:txBody>
              <a:bodyPr>
                <a:normAutofit/>
              </a:bodyPr>
              <a:lstStyle/>
              <a:p>
                <a:r>
                  <a:rPr lang="ru-RU" dirty="0" smtClean="0"/>
                  <a:t>Согласно формуле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pos m:val="top"/>
                          <m:ctrlPr>
                            <a:rPr lang="en-US" b="1" i="1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b="1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groupChr>
                      <m:r>
                        <a:rPr lang="en-US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𝒈𝒓𝒂𝒅</m:t>
                      </m:r>
                      <m:r>
                        <a:rPr lang="en-US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𝝋</m:t>
                      </m:r>
                    </m:oMath>
                  </m:oMathPara>
                </a14:m>
                <a:endParaRPr lang="ru-RU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dirty="0" smtClean="0">
                    <a:hlinkClick r:id="rId2" action="ppaction://hlinksldjump"/>
                  </a:rPr>
                  <a:t>Силовые линии</a:t>
                </a:r>
                <a:r>
                  <a:rPr lang="ru-RU" dirty="0" smtClean="0"/>
                  <a:t> должны быть направлены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в сторону</a:t>
                </a:r>
                <a:r>
                  <a:rPr lang="ru-RU" dirty="0" smtClean="0"/>
                  <a:t> наиболее быстрого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убывания </a:t>
                </a:r>
                <a:r>
                  <a:rPr lang="ru-RU" i="1" dirty="0" smtClean="0">
                    <a:solidFill>
                      <a:srgbClr val="FFFF00"/>
                    </a:solidFill>
                    <a:hlinkClick r:id="rId3" action="ppaction://hlinksldjump"/>
                  </a:rPr>
                  <a:t>потенциала</a:t>
                </a:r>
                <a:endParaRPr lang="ru-RU" i="1" dirty="0" smtClean="0">
                  <a:solidFill>
                    <a:srgbClr val="FFFF00"/>
                  </a:solidFill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ru-RU" dirty="0" smtClean="0"/>
                  <a:t>Силовые линии должны быть направлены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от положительных </a:t>
                </a:r>
                <a:r>
                  <a:rPr lang="ru-RU" i="1" dirty="0" smtClean="0">
                    <a:solidFill>
                      <a:srgbClr val="FFFF00"/>
                    </a:solidFill>
                    <a:hlinkClick r:id="rId4" action="ppaction://hlinksldjump"/>
                  </a:rPr>
                  <a:t>зарядов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 к отрицательным</a:t>
                </a:r>
              </a:p>
              <a:p>
                <a:r>
                  <a:rPr lang="ru-RU" dirty="0" smtClean="0"/>
                  <a:t>Если оба условия выполняются </a:t>
                </a:r>
                <a:r>
                  <a:rPr lang="ru-RU" i="1" u="sng" dirty="0" smtClean="0">
                    <a:solidFill>
                      <a:srgbClr val="FFFF00"/>
                    </a:solidFill>
                  </a:rPr>
                  <a:t>одновременно</a:t>
                </a:r>
                <a:r>
                  <a:rPr lang="ru-RU" dirty="0" smtClean="0"/>
                  <a:t>, то наша формула справедлива. Пишем об этом вывод</a:t>
                </a:r>
              </a:p>
            </p:txBody>
          </p:sp>
        </mc:Choice>
        <mc:Fallback xmlns="">
          <p:sp>
            <p:nvSpPr>
              <p:cNvPr id="4" name="Tex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2"/>
              </p:nvPr>
            </p:nvSpPr>
            <p:spPr>
              <a:xfrm>
                <a:off x="685800" y="2769276"/>
                <a:ext cx="3680885" cy="3448643"/>
              </a:xfrm>
              <a:blipFill rotWithShape="0">
                <a:blip r:embed="rId5"/>
                <a:stretch>
                  <a:fillRect l="-995" t="-5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4724400" y="1397677"/>
            <a:ext cx="6945483" cy="41148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533900" y="1849120"/>
            <a:ext cx="4991100" cy="3063240"/>
            <a:chOff x="4533900" y="1849120"/>
            <a:chExt cx="4991100" cy="3063240"/>
          </a:xfrm>
        </p:grpSpPr>
        <p:grpSp>
          <p:nvGrpSpPr>
            <p:cNvPr id="18" name="Group 17"/>
            <p:cNvGrpSpPr/>
            <p:nvPr/>
          </p:nvGrpSpPr>
          <p:grpSpPr>
            <a:xfrm>
              <a:off x="8259064" y="2865120"/>
              <a:ext cx="992142" cy="1297940"/>
              <a:chOff x="8259064" y="2865120"/>
              <a:chExt cx="992142" cy="1297940"/>
            </a:xfrm>
          </p:grpSpPr>
          <p:sp>
            <p:nvSpPr>
              <p:cNvPr id="66" name="Arc 65"/>
              <p:cNvSpPr>
                <a:spLocks noChangeAspect="1"/>
              </p:cNvSpPr>
              <p:nvPr/>
            </p:nvSpPr>
            <p:spPr>
              <a:xfrm rot="10800000">
                <a:off x="8267718" y="3009918"/>
                <a:ext cx="983488" cy="1081024"/>
              </a:xfrm>
              <a:prstGeom prst="arc">
                <a:avLst>
                  <a:gd name="adj1" fmla="val 15152536"/>
                  <a:gd name="adj2" fmla="val 6545989"/>
                </a:avLst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 rot="10800000">
                <a:off x="8360664" y="3131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 rot="10800000">
                <a:off x="8347964" y="3881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 rot="10800000">
                <a:off x="86908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 rot="10800000">
                <a:off x="8690864" y="4071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 rot="10800000">
                <a:off x="8259064" y="3322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 rot="10800000">
                <a:off x="82590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TextBox 115"/>
              <p:cNvSpPr txBox="1"/>
              <p:nvPr/>
            </p:nvSpPr>
            <p:spPr>
              <a:xfrm>
                <a:off x="8845804" y="2865120"/>
                <a:ext cx="36580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 smtClean="0">
                    <a:solidFill>
                      <a:schemeClr val="bg1"/>
                    </a:solidFill>
                  </a:rPr>
                  <a:t>3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7928864" y="2585720"/>
              <a:ext cx="1596136" cy="1821180"/>
              <a:chOff x="7928864" y="2585720"/>
              <a:chExt cx="1596136" cy="1821180"/>
            </a:xfrm>
          </p:grpSpPr>
          <p:sp>
            <p:nvSpPr>
              <p:cNvPr id="65" name="Arc 64"/>
              <p:cNvSpPr/>
              <p:nvPr/>
            </p:nvSpPr>
            <p:spPr>
              <a:xfrm rot="10800000">
                <a:off x="7988300" y="2717800"/>
                <a:ext cx="1536700" cy="1689100"/>
              </a:xfrm>
              <a:prstGeom prst="arc">
                <a:avLst>
                  <a:gd name="adj1" fmla="val 16352688"/>
                  <a:gd name="adj2" fmla="val 5237238"/>
                </a:avLst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 rot="10800000">
                <a:off x="7928864" y="3500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/>
              <p:cNvSpPr/>
              <p:nvPr/>
            </p:nvSpPr>
            <p:spPr>
              <a:xfrm rot="10800000">
                <a:off x="8017764" y="3119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 rot="10800000">
                <a:off x="8030464" y="3868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 rot="10800000">
                <a:off x="81447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 rot="10800000">
                <a:off x="8411464" y="2750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 rot="10800000">
                <a:off x="7941564" y="3322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 rot="10800000">
                <a:off x="79415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 rot="10800000">
                <a:off x="8170164" y="40589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 rot="10800000">
                <a:off x="8411464" y="4249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655304" y="2585720"/>
                <a:ext cx="3674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>
                    <a:solidFill>
                      <a:schemeClr val="bg1"/>
                    </a:solidFill>
                  </a:rPr>
                  <a:t>4</a:t>
                </a:r>
                <a:r>
                  <a:rPr lang="ru-RU" sz="1100" b="1" dirty="0" smtClean="0">
                    <a:solidFill>
                      <a:schemeClr val="bg1"/>
                    </a:solidFill>
                  </a:rPr>
                  <a:t>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6699504" y="1849120"/>
              <a:ext cx="367408" cy="3063240"/>
              <a:chOff x="6699504" y="1849120"/>
              <a:chExt cx="367408" cy="3063240"/>
            </a:xfrm>
          </p:grpSpPr>
          <p:cxnSp>
            <p:nvCxnSpPr>
              <p:cNvPr id="6" name="Straight Connector 5"/>
              <p:cNvCxnSpPr>
                <a:endCxn id="115" idx="0"/>
              </p:cNvCxnSpPr>
              <p:nvPr/>
            </p:nvCxnSpPr>
            <p:spPr>
              <a:xfrm>
                <a:off x="6863719" y="2231775"/>
                <a:ext cx="5965" cy="2589145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14"/>
              <p:cNvGrpSpPr/>
              <p:nvPr/>
            </p:nvGrpSpPr>
            <p:grpSpPr>
              <a:xfrm>
                <a:off x="6699504" y="1849120"/>
                <a:ext cx="367408" cy="3063240"/>
                <a:chOff x="6699504" y="1849120"/>
                <a:chExt cx="367408" cy="3063240"/>
              </a:xfrm>
            </p:grpSpPr>
            <p:sp>
              <p:nvSpPr>
                <p:cNvPr id="99" name="Oval 98"/>
                <p:cNvSpPr/>
                <p:nvPr/>
              </p:nvSpPr>
              <p:spPr>
                <a:xfrm>
                  <a:off x="6823964" y="35001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Oval 99"/>
                <p:cNvSpPr/>
                <p:nvPr/>
              </p:nvSpPr>
              <p:spPr>
                <a:xfrm>
                  <a:off x="6823964" y="33096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Oval 100"/>
                <p:cNvSpPr/>
                <p:nvPr/>
              </p:nvSpPr>
              <p:spPr>
                <a:xfrm>
                  <a:off x="6823964" y="36906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" name="Oval 101"/>
                <p:cNvSpPr/>
                <p:nvPr/>
              </p:nvSpPr>
              <p:spPr>
                <a:xfrm>
                  <a:off x="6823964" y="38811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Oval 102"/>
                <p:cNvSpPr/>
                <p:nvPr/>
              </p:nvSpPr>
              <p:spPr>
                <a:xfrm>
                  <a:off x="6823964" y="40589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Oval 103"/>
                <p:cNvSpPr/>
                <p:nvPr/>
              </p:nvSpPr>
              <p:spPr>
                <a:xfrm>
                  <a:off x="6823964" y="42494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>
                  <a:off x="6823964" y="23825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>
                  <a:off x="6823964" y="21920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>
                  <a:off x="6823964" y="25730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>
                  <a:off x="6823964" y="27635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>
                  <a:off x="6823964" y="29413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>
                  <a:off x="6823964" y="31318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>
                  <a:off x="6823964" y="44526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>
                  <a:off x="6823964" y="46304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>
                  <a:off x="6823964" y="4820920"/>
                  <a:ext cx="91440" cy="91440"/>
                </a:xfrm>
                <a:prstGeom prst="ellipse">
                  <a:avLst/>
                </a:prstGeom>
                <a:solidFill>
                  <a:srgbClr val="FF00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TextBox 117"/>
                <p:cNvSpPr txBox="1"/>
                <p:nvPr/>
              </p:nvSpPr>
              <p:spPr>
                <a:xfrm>
                  <a:off x="6699504" y="1849120"/>
                  <a:ext cx="367408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100" b="1" dirty="0">
                      <a:solidFill>
                        <a:schemeClr val="bg1"/>
                      </a:solidFill>
                    </a:rPr>
                    <a:t>5</a:t>
                  </a:r>
                  <a:r>
                    <a:rPr lang="ru-RU" sz="1100" b="1" dirty="0" smtClean="0">
                      <a:solidFill>
                        <a:schemeClr val="bg1"/>
                      </a:solidFill>
                    </a:rPr>
                    <a:t> В</a:t>
                  </a:r>
                  <a:endParaRPr lang="en-US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3" name="Group 12"/>
            <p:cNvGrpSpPr/>
            <p:nvPr/>
          </p:nvGrpSpPr>
          <p:grpSpPr>
            <a:xfrm>
              <a:off x="4533900" y="2585720"/>
              <a:ext cx="1581404" cy="1821180"/>
              <a:chOff x="4533900" y="2585720"/>
              <a:chExt cx="1581404" cy="1821180"/>
            </a:xfrm>
          </p:grpSpPr>
          <p:sp>
            <p:nvSpPr>
              <p:cNvPr id="43" name="Arc 42"/>
              <p:cNvSpPr/>
              <p:nvPr/>
            </p:nvSpPr>
            <p:spPr>
              <a:xfrm>
                <a:off x="4533900" y="2717800"/>
                <a:ext cx="1536700" cy="1689100"/>
              </a:xfrm>
              <a:prstGeom prst="arc">
                <a:avLst>
                  <a:gd name="adj1" fmla="val 16352688"/>
                  <a:gd name="adj2" fmla="val 5237238"/>
                </a:avLst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6023864" y="3500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934964" y="3119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5960364" y="3868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8333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5604764" y="2750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998464" y="3322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60111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5858764" y="40589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5604764" y="42494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5023104" y="2585720"/>
                <a:ext cx="3674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>
                    <a:solidFill>
                      <a:schemeClr val="bg1"/>
                    </a:solidFill>
                  </a:rPr>
                  <a:t>6</a:t>
                </a:r>
                <a:r>
                  <a:rPr lang="ru-RU" sz="1100" b="1" dirty="0" smtClean="0">
                    <a:solidFill>
                      <a:schemeClr val="bg1"/>
                    </a:solidFill>
                  </a:rPr>
                  <a:t>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4813318" y="2941320"/>
              <a:ext cx="1009886" cy="1221740"/>
              <a:chOff x="4813318" y="2941320"/>
              <a:chExt cx="1009886" cy="1221740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5731764" y="3500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Arc 43"/>
              <p:cNvSpPr>
                <a:spLocks noChangeAspect="1"/>
              </p:cNvSpPr>
              <p:nvPr/>
            </p:nvSpPr>
            <p:spPr>
              <a:xfrm>
                <a:off x="4813318" y="3009918"/>
                <a:ext cx="983488" cy="1081024"/>
              </a:xfrm>
              <a:prstGeom prst="arc">
                <a:avLst>
                  <a:gd name="adj1" fmla="val 15152536"/>
                  <a:gd name="adj2" fmla="val 6545989"/>
                </a:avLst>
              </a:prstGeom>
              <a:ln w="28575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617464" y="31318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5604764" y="38811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5312664" y="2941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5312664" y="4071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5719064" y="33223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719064" y="3690620"/>
                <a:ext cx="91440" cy="91440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TextBox 119"/>
              <p:cNvSpPr txBox="1"/>
              <p:nvPr/>
            </p:nvSpPr>
            <p:spPr>
              <a:xfrm>
                <a:off x="5137404" y="3004820"/>
                <a:ext cx="36740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b="1" dirty="0">
                    <a:solidFill>
                      <a:schemeClr val="bg1"/>
                    </a:solidFill>
                  </a:rPr>
                  <a:t>7</a:t>
                </a:r>
                <a:r>
                  <a:rPr lang="ru-RU" sz="1100" b="1" dirty="0" smtClean="0">
                    <a:solidFill>
                      <a:schemeClr val="bg1"/>
                    </a:solidFill>
                  </a:rPr>
                  <a:t> В</a:t>
                </a:r>
                <a:endParaRPr lang="en-US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5202243" y="2407426"/>
            <a:ext cx="3700657" cy="2314433"/>
            <a:chOff x="5202243" y="2407426"/>
            <a:chExt cx="3700657" cy="2314433"/>
          </a:xfrm>
        </p:grpSpPr>
        <p:sp>
          <p:nvSpPr>
            <p:cNvPr id="8" name="Arc 7"/>
            <p:cNvSpPr/>
            <p:nvPr/>
          </p:nvSpPr>
          <p:spPr>
            <a:xfrm rot="5400000">
              <a:off x="6373060" y="2055081"/>
              <a:ext cx="1371600" cy="3383280"/>
            </a:xfrm>
            <a:prstGeom prst="arc">
              <a:avLst>
                <a:gd name="adj1" fmla="val 16200000"/>
                <a:gd name="adj2" fmla="val 5373561"/>
              </a:avLst>
            </a:prstGeom>
            <a:ln w="28575">
              <a:solidFill>
                <a:srgbClr val="00B050"/>
              </a:solidFill>
              <a:prstDash val="sys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Arc 81"/>
            <p:cNvSpPr/>
            <p:nvPr/>
          </p:nvSpPr>
          <p:spPr>
            <a:xfrm rot="5400000">
              <a:off x="6511721" y="1965798"/>
              <a:ext cx="1084801" cy="3202363"/>
            </a:xfrm>
            <a:prstGeom prst="arc">
              <a:avLst>
                <a:gd name="adj1" fmla="val 16455227"/>
                <a:gd name="adj2" fmla="val 5129675"/>
              </a:avLst>
            </a:prstGeom>
            <a:ln w="28575">
              <a:solidFill>
                <a:srgbClr val="00B050"/>
              </a:solidFill>
              <a:prstDash val="sys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Arc 82"/>
            <p:cNvSpPr/>
            <p:nvPr/>
          </p:nvSpPr>
          <p:spPr>
            <a:xfrm rot="5400000">
              <a:off x="6309184" y="2128143"/>
              <a:ext cx="1508539" cy="3678893"/>
            </a:xfrm>
            <a:prstGeom prst="arc">
              <a:avLst>
                <a:gd name="adj1" fmla="val 15711301"/>
                <a:gd name="adj2" fmla="val 5784938"/>
              </a:avLst>
            </a:prstGeom>
            <a:ln w="28575">
              <a:solidFill>
                <a:srgbClr val="00B050"/>
              </a:solidFill>
              <a:prstDash val="sys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Arc 86"/>
            <p:cNvSpPr/>
            <p:nvPr/>
          </p:nvSpPr>
          <p:spPr>
            <a:xfrm rot="16200000">
              <a:off x="6394828" y="1667183"/>
              <a:ext cx="1371600" cy="3383280"/>
            </a:xfrm>
            <a:prstGeom prst="arc">
              <a:avLst>
                <a:gd name="adj1" fmla="val 16200000"/>
                <a:gd name="adj2" fmla="val 5373561"/>
              </a:avLst>
            </a:prstGeom>
            <a:ln w="28575">
              <a:solidFill>
                <a:srgbClr val="00B05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Arc 87"/>
            <p:cNvSpPr/>
            <p:nvPr/>
          </p:nvSpPr>
          <p:spPr>
            <a:xfrm rot="16200000">
              <a:off x="6516093" y="1934950"/>
              <a:ext cx="1084801" cy="3202363"/>
            </a:xfrm>
            <a:prstGeom prst="arc">
              <a:avLst>
                <a:gd name="adj1" fmla="val 16455227"/>
                <a:gd name="adj2" fmla="val 5129675"/>
              </a:avLst>
            </a:prstGeom>
            <a:ln w="28575">
              <a:solidFill>
                <a:srgbClr val="00B05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Arc 88"/>
            <p:cNvSpPr/>
            <p:nvPr/>
          </p:nvSpPr>
          <p:spPr>
            <a:xfrm rot="16200000">
              <a:off x="6287420" y="1322249"/>
              <a:ext cx="1508539" cy="3678893"/>
            </a:xfrm>
            <a:prstGeom prst="arc">
              <a:avLst>
                <a:gd name="adj1" fmla="val 15754083"/>
                <a:gd name="adj2" fmla="val 5811604"/>
              </a:avLst>
            </a:prstGeom>
            <a:ln w="28575">
              <a:solidFill>
                <a:srgbClr val="00B05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5561219" y="3565433"/>
              <a:ext cx="3017520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Rectangle 83"/>
          <p:cNvSpPr/>
          <p:nvPr/>
        </p:nvSpPr>
        <p:spPr>
          <a:xfrm>
            <a:off x="4795976" y="5950958"/>
            <a:ext cx="6094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Пожалуйста, дождитесь завершения построения рисунка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0831016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98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6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0"/>
                            </p:stCondLst>
                            <p:childTnLst>
                              <p:par>
                                <p:cTn id="41" presetID="2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500"/>
                            </p:stCondLst>
                            <p:childTnLst>
                              <p:par>
                                <p:cTn id="46" presetID="2" presetClass="exit" presetSubtype="4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4" grpId="1"/>
      <p:bldP spid="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Выполнение первой части задания на этом завершено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1280" y="660400"/>
            <a:ext cx="6949440" cy="4114800"/>
          </a:xfrm>
        </p:spPr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Со вторым вариантом расположения электродов ванны задание выполняется совершенно </a:t>
            </a:r>
            <a:r>
              <a:rPr lang="ru-RU" dirty="0" smtClean="0"/>
              <a:t>аналогично. Предоставляем Вам возможность сделать это самостоятельно, используя это мультимедийное руководство, полнотекстовое </a:t>
            </a:r>
            <a:r>
              <a:rPr lang="ru-RU" dirty="0" smtClean="0">
                <a:hlinkClick r:id="rId2" action="ppaction://hlinkfile"/>
              </a:rPr>
              <a:t>описание</a:t>
            </a:r>
            <a:r>
              <a:rPr lang="ru-RU" dirty="0" smtClean="0"/>
              <a:t> лабораторной работы и </a:t>
            </a:r>
            <a:r>
              <a:rPr lang="ru-RU" dirty="0" err="1" smtClean="0">
                <a:hlinkClick r:id="rId3" action="ppaction://hlinkfile"/>
              </a:rPr>
              <a:t>видеоурок</a:t>
            </a:r>
            <a:r>
              <a:rPr lang="ru-RU" dirty="0" smtClean="0"/>
              <a:t>. Желаем успехов!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1280" y="451338"/>
            <a:ext cx="6949440" cy="412652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831016" y="5950958"/>
            <a:ext cx="779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FFC000"/>
                </a:solidFill>
              </a:rPr>
              <a:t>Конец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39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Теоретическое введение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Краткие теоретические сведения об исследуемом физическом явлении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46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Электрический заряд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lvl="0"/>
            <a:r>
              <a:rPr lang="ru-RU" dirty="0" smtClean="0"/>
              <a:t>В природе существует 4 вида фундаментальных взаимодействий физических тел: гравитационное, электромагнитное, слабое и ядерное. Наше исследование будет посвящено </a:t>
            </a:r>
            <a:r>
              <a:rPr lang="ru-RU" b="1" dirty="0" smtClean="0">
                <a:solidFill>
                  <a:srgbClr val="FFFF00"/>
                </a:solidFill>
              </a:rPr>
              <a:t>электромагнитному</a:t>
            </a:r>
            <a:r>
              <a:rPr lang="ru-RU" dirty="0" smtClean="0"/>
              <a:t> взаимодействию тел</a:t>
            </a:r>
            <a:endParaRPr lang="en-US" dirty="0"/>
          </a:p>
          <a:p>
            <a:pPr lvl="0"/>
            <a:r>
              <a:rPr lang="ru-RU" dirty="0" smtClean="0"/>
              <a:t>Чтобы иметь возможность вступать в электромагнитное взаимодействие, тела должны обладать особым физическим свойством – </a:t>
            </a:r>
            <a:r>
              <a:rPr lang="ru-RU" b="1" dirty="0" smtClean="0">
                <a:solidFill>
                  <a:srgbClr val="FFFF00"/>
                </a:solidFill>
              </a:rPr>
              <a:t>электрическим зарядом</a:t>
            </a:r>
            <a:endParaRPr lang="en-US" b="1" dirty="0">
              <a:solidFill>
                <a:srgbClr val="FFFF00"/>
              </a:solidFill>
            </a:endParaRPr>
          </a:p>
          <a:p>
            <a:pPr lvl="0"/>
            <a:r>
              <a:rPr lang="ru-RU" dirty="0" smtClean="0"/>
              <a:t>Электрический заряд характеризует вид и интенсивность взаимодействия тел. Поэтому он является </a:t>
            </a:r>
            <a:r>
              <a:rPr lang="ru-RU" i="1" dirty="0" smtClean="0">
                <a:solidFill>
                  <a:srgbClr val="FFFF00"/>
                </a:solidFill>
              </a:rPr>
              <a:t>физической величиной</a:t>
            </a:r>
            <a:r>
              <a:rPr lang="ru-RU" dirty="0" smtClean="0"/>
              <a:t>, у которой есть собственное обозначение – буква </a:t>
            </a:r>
            <a:r>
              <a:rPr lang="en-US" i="1" dirty="0" smtClean="0">
                <a:solidFill>
                  <a:srgbClr val="FFFF00"/>
                </a:solidFill>
              </a:rPr>
              <a:t>q</a:t>
            </a:r>
            <a:r>
              <a:rPr lang="ru-RU" dirty="0" smtClean="0"/>
              <a:t> и размерность – кулон (</a:t>
            </a:r>
            <a:r>
              <a:rPr lang="ru-RU" i="1" dirty="0" smtClean="0">
                <a:solidFill>
                  <a:srgbClr val="FFFF00"/>
                </a:solidFill>
              </a:rPr>
              <a:t>Кл</a:t>
            </a:r>
            <a:r>
              <a:rPr lang="ru-RU" dirty="0" smtClean="0"/>
              <a:t>)</a:t>
            </a:r>
          </a:p>
          <a:p>
            <a:pPr lvl="0"/>
            <a:r>
              <a:rPr lang="ru-RU" dirty="0" smtClean="0"/>
              <a:t>Экспериментально установлено, что в природе существует </a:t>
            </a:r>
            <a:r>
              <a:rPr lang="ru-RU" i="1" dirty="0" smtClean="0">
                <a:solidFill>
                  <a:srgbClr val="FFFF00"/>
                </a:solidFill>
              </a:rPr>
              <a:t>два вида</a:t>
            </a:r>
            <a:r>
              <a:rPr lang="ru-RU" dirty="0" smtClean="0"/>
              <a:t> электрических зарядов с противоположными свойствами. Их условно назвали </a:t>
            </a:r>
            <a:r>
              <a:rPr lang="ru-RU" i="1" dirty="0" smtClean="0">
                <a:solidFill>
                  <a:srgbClr val="FFFF00"/>
                </a:solidFill>
              </a:rPr>
              <a:t>положительными</a:t>
            </a:r>
            <a:r>
              <a:rPr lang="ru-RU" dirty="0" smtClean="0"/>
              <a:t> и </a:t>
            </a:r>
            <a:r>
              <a:rPr lang="ru-RU" i="1" dirty="0" smtClean="0">
                <a:solidFill>
                  <a:srgbClr val="FFFF00"/>
                </a:solidFill>
              </a:rPr>
              <a:t>отрицательными</a:t>
            </a:r>
            <a:endParaRPr lang="en-US" i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85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Электрическое поле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Электрические </a:t>
            </a:r>
            <a:r>
              <a:rPr lang="ru-RU" dirty="0" smtClean="0">
                <a:hlinkClick r:id="rId2" action="ppaction://hlinksldjump"/>
              </a:rPr>
              <a:t>заряды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FF00"/>
                </a:solidFill>
              </a:rPr>
              <a:t>не могут</a:t>
            </a:r>
            <a:r>
              <a:rPr lang="ru-RU" dirty="0" smtClean="0"/>
              <a:t> действовать друг на друга </a:t>
            </a:r>
            <a:r>
              <a:rPr lang="ru-RU" i="1" dirty="0" smtClean="0">
                <a:solidFill>
                  <a:srgbClr val="FFFF00"/>
                </a:solidFill>
              </a:rPr>
              <a:t>непосредственно</a:t>
            </a:r>
            <a:r>
              <a:rPr lang="ru-RU" dirty="0" smtClean="0"/>
              <a:t>. Действие одного заряда на другой осуществляется посредством </a:t>
            </a:r>
            <a:r>
              <a:rPr lang="ru-RU" b="1" dirty="0" smtClean="0">
                <a:solidFill>
                  <a:srgbClr val="FFFF00"/>
                </a:solidFill>
              </a:rPr>
              <a:t>электрического поля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Электрическое поле </a:t>
            </a:r>
            <a:r>
              <a:rPr lang="ru-RU" dirty="0" smtClean="0"/>
              <a:t>– это структурная форма материи, с помощью которой осуществляется </a:t>
            </a:r>
            <a:r>
              <a:rPr lang="ru-RU" b="1" dirty="0" smtClean="0">
                <a:solidFill>
                  <a:srgbClr val="FFFF00"/>
                </a:solidFill>
              </a:rPr>
              <a:t>электромагнитное взаимодействие</a:t>
            </a:r>
            <a:r>
              <a:rPr lang="ru-RU" dirty="0" smtClean="0"/>
              <a:t>. Его основные свойства: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 smtClean="0"/>
              <a:t>Электрическое поле </a:t>
            </a:r>
            <a:r>
              <a:rPr lang="ru-RU" i="1" dirty="0" smtClean="0">
                <a:solidFill>
                  <a:srgbClr val="FFFF00"/>
                </a:solidFill>
              </a:rPr>
              <a:t>создаётся только электрическими зарядами</a:t>
            </a:r>
            <a:r>
              <a:rPr lang="ru-RU" dirty="0" smtClean="0"/>
              <a:t> и ничем другим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 smtClean="0"/>
              <a:t>Электрическое поле </a:t>
            </a:r>
            <a:r>
              <a:rPr lang="ru-RU" i="1" dirty="0" smtClean="0">
                <a:solidFill>
                  <a:srgbClr val="FFFF00"/>
                </a:solidFill>
              </a:rPr>
              <a:t>способно оказывать силовое воздействие на помещённый в него электрический заряд</a:t>
            </a:r>
            <a:r>
              <a:rPr lang="ru-RU" dirty="0" smtClean="0"/>
              <a:t>, что позволяет его обнаружить</a:t>
            </a:r>
          </a:p>
          <a:p>
            <a:r>
              <a:rPr lang="ru-RU" dirty="0" smtClean="0"/>
              <a:t>Электрическое поле, создаваемое </a:t>
            </a:r>
            <a:r>
              <a:rPr lang="ru-RU" i="1" dirty="0" smtClean="0">
                <a:solidFill>
                  <a:srgbClr val="FFFF00"/>
                </a:solidFill>
              </a:rPr>
              <a:t>неподвижными</a:t>
            </a:r>
            <a:r>
              <a:rPr lang="ru-RU" dirty="0" smtClean="0"/>
              <a:t> электрическими зарядами, называется </a:t>
            </a:r>
            <a:r>
              <a:rPr lang="ru-RU" i="1" dirty="0" smtClean="0">
                <a:solidFill>
                  <a:srgbClr val="FFFF00"/>
                </a:solidFill>
              </a:rPr>
              <a:t>электростатическим</a:t>
            </a:r>
            <a:endParaRPr lang="en-US" i="1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84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Напряжённость электрического поля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pPr lvl="0"/>
                <a:r>
                  <a:rPr lang="ru-RU" dirty="0" smtClean="0"/>
                  <a:t>Отношение силы, действующей на заряд, помещённый в электрическое поле, к величине этого заряда, называется </a:t>
                </a:r>
                <a:r>
                  <a:rPr lang="ru-RU" b="1" dirty="0" smtClean="0">
                    <a:solidFill>
                      <a:srgbClr val="FFFF00"/>
                    </a:solidFill>
                  </a:rPr>
                  <a:t>напряжённостью</a:t>
                </a:r>
                <a:r>
                  <a:rPr lang="ru-RU" dirty="0" smtClean="0"/>
                  <a:t> электрического поля:</a:t>
                </a:r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→"/>
                          <m:pos m:val="top"/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</m:groupChr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groupChr>
                            <m:groupChrPr>
                              <m:chr m:val="→"/>
                              <m:pos m:val="top"/>
                              <m:ctrlPr>
                                <a:rPr lang="en-US" sz="2800" b="1" i="1" smtClean="0">
                                  <a:solidFill>
                                    <a:srgbClr val="FFFF00"/>
                                  </a:solidFill>
                                  <a:latin typeface="Cambria Math"/>
                                </a:rPr>
                              </m:ctrlPr>
                            </m:groupChrPr>
                            <m:e>
                              <m:r>
                                <m:rPr>
                                  <m:brk m:alnAt="1"/>
                                </m:rPr>
                                <a:rPr lang="en-US" sz="2800" b="1" i="1" smtClean="0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𝑭</m:t>
                              </m:r>
                            </m:e>
                          </m:groupChr>
                        </m:num>
                        <m:den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den>
                      </m:f>
                    </m:oMath>
                  </m:oMathPara>
                </a14:m>
                <a:endParaRPr lang="en-US" b="1" dirty="0" smtClean="0">
                  <a:solidFill>
                    <a:srgbClr val="FFFF00"/>
                  </a:solidFill>
                </a:endParaRPr>
              </a:p>
              <a:p>
                <a:pPr lvl="0"/>
                <a:r>
                  <a:rPr lang="ru-RU" dirty="0" smtClean="0"/>
                  <a:t>Вектор напряжённости </a:t>
                </a:r>
                <a:r>
                  <a:rPr lang="ru-RU" dirty="0" smtClean="0">
                    <a:hlinkClick r:id="rId2" action="ppaction://hlinksldjump"/>
                  </a:rPr>
                  <a:t>электрического поля </a:t>
                </a:r>
                <a:r>
                  <a:rPr lang="ru-RU" dirty="0" smtClean="0"/>
                  <a:t>совпадает по направлению с вектором силы, действующей на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положительный</a:t>
                </a:r>
                <a:r>
                  <a:rPr lang="ru-RU" dirty="0" smtClean="0"/>
                  <a:t> электрический </a:t>
                </a:r>
                <a:r>
                  <a:rPr lang="ru-RU" dirty="0" smtClean="0">
                    <a:hlinkClick r:id="rId3" action="ppaction://hlinksldjump"/>
                  </a:rPr>
                  <a:t>заряд</a:t>
                </a:r>
                <a:r>
                  <a:rPr lang="ru-RU" dirty="0" smtClean="0"/>
                  <a:t>, помещённый в данную точку поля</a:t>
                </a:r>
              </a:p>
              <a:p>
                <a:pPr lvl="0"/>
                <a:r>
                  <a:rPr lang="ru-RU" dirty="0" smtClean="0"/>
                  <a:t>Таким образом, напряжённость электрического поля является его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силовым</a:t>
                </a:r>
                <a:r>
                  <a:rPr lang="ru-RU" dirty="0" smtClean="0"/>
                  <a:t> параметром</a:t>
                </a:r>
              </a:p>
              <a:p>
                <a:pPr lvl="0"/>
                <a:r>
                  <a:rPr lang="ru-RU" dirty="0" smtClean="0"/>
                  <a:t>В системе единиц СИ напряжённость измеряется в вольтах, делённых на метр (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В/м</a:t>
                </a:r>
                <a:r>
                  <a:rPr lang="ru-RU" dirty="0" smtClean="0"/>
                  <a:t>)</a:t>
                </a:r>
                <a:endParaRPr lang="en-US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4"/>
                <a:stretch>
                  <a:fillRect l="-361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34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Силовые линии электрического поля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8463" y="609601"/>
            <a:ext cx="4818763" cy="5181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4142232" cy="234526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Геометрическая кривая, в каждой точке которой вектор </a:t>
            </a:r>
            <a:r>
              <a:rPr lang="ru-RU" dirty="0">
                <a:hlinkClick r:id="rId2" action="ppaction://hlinksldjump"/>
              </a:rPr>
              <a:t>напряжённости</a:t>
            </a:r>
            <a:r>
              <a:rPr lang="ru-RU" dirty="0"/>
              <a:t> </a:t>
            </a:r>
            <a:r>
              <a:rPr lang="ru-RU" dirty="0">
                <a:hlinkClick r:id="rId3" action="ppaction://hlinksldjump"/>
              </a:rPr>
              <a:t>электрического поля</a:t>
            </a:r>
            <a:r>
              <a:rPr lang="ru-RU" dirty="0"/>
              <a:t> направлен по касательной, называется </a:t>
            </a:r>
            <a:r>
              <a:rPr lang="ru-RU" b="1" dirty="0">
                <a:solidFill>
                  <a:srgbClr val="FFFF00"/>
                </a:solidFill>
              </a:rPr>
              <a:t>силовой линией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Силовые линии всегда </a:t>
            </a:r>
            <a:r>
              <a:rPr lang="ru-RU" i="1" dirty="0">
                <a:solidFill>
                  <a:srgbClr val="FFFF00"/>
                </a:solidFill>
              </a:rPr>
              <a:t>начинаются на положительных </a:t>
            </a:r>
            <a:r>
              <a:rPr lang="ru-RU" i="1" dirty="0">
                <a:solidFill>
                  <a:srgbClr val="FFFF00"/>
                </a:solidFill>
                <a:hlinkClick r:id="rId4" action="ppaction://hlinksldjump"/>
              </a:rPr>
              <a:t>зарядах</a:t>
            </a:r>
            <a:r>
              <a:rPr lang="ru-RU" dirty="0"/>
              <a:t> </a:t>
            </a:r>
            <a:r>
              <a:rPr lang="ru-RU" i="1" dirty="0">
                <a:solidFill>
                  <a:srgbClr val="FFFF00"/>
                </a:solidFill>
              </a:rPr>
              <a:t>и заканчиваются на </a:t>
            </a:r>
            <a:r>
              <a:rPr lang="ru-RU" i="1" dirty="0" smtClean="0">
                <a:solidFill>
                  <a:srgbClr val="FFFF00"/>
                </a:solidFill>
              </a:rPr>
              <a:t>отрицательных</a:t>
            </a:r>
            <a:r>
              <a:rPr lang="ru-RU" dirty="0" smtClean="0"/>
              <a:t> или уходят одним концом на бесконечность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Силовые линии </a:t>
            </a:r>
            <a:r>
              <a:rPr lang="ru-RU" i="1" dirty="0" smtClean="0">
                <a:solidFill>
                  <a:srgbClr val="FFFF00"/>
                </a:solidFill>
              </a:rPr>
              <a:t>никогда не пересекаются</a:t>
            </a:r>
            <a:r>
              <a:rPr lang="ru-RU" dirty="0" smtClean="0"/>
              <a:t> между собой</a:t>
            </a:r>
            <a:endParaRPr lang="en-US" dirty="0"/>
          </a:p>
          <a:p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6459810" y="2743201"/>
            <a:ext cx="914400" cy="9144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+</a:t>
            </a:r>
            <a:endParaRPr lang="en-US" b="1" dirty="0"/>
          </a:p>
        </p:txBody>
      </p:sp>
      <p:sp>
        <p:nvSpPr>
          <p:cNvPr id="8" name="Oval 7"/>
          <p:cNvSpPr/>
          <p:nvPr/>
        </p:nvSpPr>
        <p:spPr>
          <a:xfrm>
            <a:off x="9404178" y="2743201"/>
            <a:ext cx="914400" cy="9144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/>
              <a:t>-</a:t>
            </a:r>
            <a:endParaRPr lang="en-US" b="1" dirty="0"/>
          </a:p>
        </p:txBody>
      </p:sp>
      <p:sp>
        <p:nvSpPr>
          <p:cNvPr id="14" name="Arc 13"/>
          <p:cNvSpPr/>
          <p:nvPr/>
        </p:nvSpPr>
        <p:spPr>
          <a:xfrm rot="16200000">
            <a:off x="7563293" y="1153454"/>
            <a:ext cx="1689103" cy="3179492"/>
          </a:xfrm>
          <a:prstGeom prst="arc">
            <a:avLst>
              <a:gd name="adj1" fmla="val 16200000"/>
              <a:gd name="adj2" fmla="val 5404230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 rot="16200000">
            <a:off x="7652194" y="1568249"/>
            <a:ext cx="1511301" cy="2675868"/>
          </a:xfrm>
          <a:prstGeom prst="arc">
            <a:avLst>
              <a:gd name="adj1" fmla="val 16646965"/>
              <a:gd name="adj2" fmla="val 4908689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 rot="16200000">
            <a:off x="7633544" y="1889980"/>
            <a:ext cx="1511301" cy="2675868"/>
          </a:xfrm>
          <a:prstGeom prst="arc">
            <a:avLst>
              <a:gd name="adj1" fmla="val 17326271"/>
              <a:gd name="adj2" fmla="val 4317574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 rot="16200000">
            <a:off x="7643124" y="2139748"/>
            <a:ext cx="1511301" cy="2675868"/>
          </a:xfrm>
          <a:prstGeom prst="arc">
            <a:avLst>
              <a:gd name="adj1" fmla="val 17633840"/>
              <a:gd name="adj2" fmla="val 3874644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>
            <a:stCxn id="7" idx="6"/>
            <a:endCxn id="8" idx="2"/>
          </p:cNvCxnSpPr>
          <p:nvPr/>
        </p:nvCxnSpPr>
        <p:spPr>
          <a:xfrm>
            <a:off x="7374210" y="3200401"/>
            <a:ext cx="2029968" cy="0"/>
          </a:xfrm>
          <a:prstGeom prst="straightConnector1">
            <a:avLst/>
          </a:prstGeom>
          <a:ln w="19050">
            <a:solidFill>
              <a:srgbClr val="FFFF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rc 24"/>
          <p:cNvSpPr/>
          <p:nvPr/>
        </p:nvSpPr>
        <p:spPr>
          <a:xfrm rot="5400000" flipV="1">
            <a:off x="7563294" y="2067855"/>
            <a:ext cx="1689103" cy="3179492"/>
          </a:xfrm>
          <a:prstGeom prst="arc">
            <a:avLst>
              <a:gd name="adj1" fmla="val 16200000"/>
              <a:gd name="adj2" fmla="val 5404230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5400000" flipV="1">
            <a:off x="7612852" y="2139749"/>
            <a:ext cx="1511301" cy="2675868"/>
          </a:xfrm>
          <a:prstGeom prst="arc">
            <a:avLst>
              <a:gd name="adj1" fmla="val 16646965"/>
              <a:gd name="adj2" fmla="val 4908689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/>
          <p:cNvSpPr/>
          <p:nvPr/>
        </p:nvSpPr>
        <p:spPr>
          <a:xfrm rot="5400000" flipV="1">
            <a:off x="7633544" y="1815899"/>
            <a:ext cx="1511301" cy="2675868"/>
          </a:xfrm>
          <a:prstGeom prst="arc">
            <a:avLst>
              <a:gd name="adj1" fmla="val 17326271"/>
              <a:gd name="adj2" fmla="val 4317574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/>
          <p:cNvSpPr/>
          <p:nvPr/>
        </p:nvSpPr>
        <p:spPr>
          <a:xfrm rot="5400000" flipV="1">
            <a:off x="7659420" y="1605290"/>
            <a:ext cx="1511301" cy="2675868"/>
          </a:xfrm>
          <a:prstGeom prst="arc">
            <a:avLst>
              <a:gd name="adj1" fmla="val 17633840"/>
              <a:gd name="adj2" fmla="val 3874644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5400000" flipV="1">
            <a:off x="9979901" y="1346167"/>
            <a:ext cx="1689103" cy="2533710"/>
          </a:xfrm>
          <a:prstGeom prst="arc">
            <a:avLst>
              <a:gd name="adj1" fmla="val 19466433"/>
              <a:gd name="adj2" fmla="val 21276776"/>
            </a:avLst>
          </a:prstGeom>
          <a:ln w="19050">
            <a:solidFill>
              <a:srgbClr val="FFFF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/>
          <p:cNvSpPr/>
          <p:nvPr/>
        </p:nvSpPr>
        <p:spPr>
          <a:xfrm rot="5400000" flipV="1">
            <a:off x="10341713" y="1799402"/>
            <a:ext cx="1689103" cy="2533710"/>
          </a:xfrm>
          <a:prstGeom prst="arc">
            <a:avLst>
              <a:gd name="adj1" fmla="val 17718560"/>
              <a:gd name="adj2" fmla="val 19214342"/>
            </a:avLst>
          </a:prstGeom>
          <a:ln w="19050">
            <a:solidFill>
              <a:srgbClr val="FFFF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c 31"/>
          <p:cNvSpPr/>
          <p:nvPr/>
        </p:nvSpPr>
        <p:spPr>
          <a:xfrm rot="16200000">
            <a:off x="9993411" y="2541557"/>
            <a:ext cx="1689103" cy="2533710"/>
          </a:xfrm>
          <a:prstGeom prst="arc">
            <a:avLst>
              <a:gd name="adj1" fmla="val 19466433"/>
              <a:gd name="adj2" fmla="val 21276776"/>
            </a:avLst>
          </a:prstGeom>
          <a:ln w="19050">
            <a:solidFill>
              <a:srgbClr val="FFFF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c 32"/>
          <p:cNvSpPr/>
          <p:nvPr/>
        </p:nvSpPr>
        <p:spPr>
          <a:xfrm rot="16200000">
            <a:off x="10355222" y="2094280"/>
            <a:ext cx="1689103" cy="2533710"/>
          </a:xfrm>
          <a:prstGeom prst="arc">
            <a:avLst>
              <a:gd name="adj1" fmla="val 17718560"/>
              <a:gd name="adj2" fmla="val 19214342"/>
            </a:avLst>
          </a:prstGeom>
          <a:ln w="19050">
            <a:solidFill>
              <a:srgbClr val="FFFF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/>
          <p:cNvSpPr/>
          <p:nvPr/>
        </p:nvSpPr>
        <p:spPr>
          <a:xfrm rot="16200000" flipH="1" flipV="1">
            <a:off x="5091394" y="1346166"/>
            <a:ext cx="1689103" cy="2533710"/>
          </a:xfrm>
          <a:prstGeom prst="arc">
            <a:avLst>
              <a:gd name="adj1" fmla="val 19466433"/>
              <a:gd name="adj2" fmla="val 21276776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c 34"/>
          <p:cNvSpPr/>
          <p:nvPr/>
        </p:nvSpPr>
        <p:spPr>
          <a:xfrm rot="16200000" flipH="1" flipV="1">
            <a:off x="4704118" y="1767650"/>
            <a:ext cx="1689103" cy="2533710"/>
          </a:xfrm>
          <a:prstGeom prst="arc">
            <a:avLst>
              <a:gd name="adj1" fmla="val 17718560"/>
              <a:gd name="adj2" fmla="val 19214342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/>
          <p:cNvSpPr/>
          <p:nvPr/>
        </p:nvSpPr>
        <p:spPr>
          <a:xfrm rot="5400000" flipH="1">
            <a:off x="5104904" y="2541556"/>
            <a:ext cx="1689103" cy="2533710"/>
          </a:xfrm>
          <a:prstGeom prst="arc">
            <a:avLst>
              <a:gd name="adj1" fmla="val 19466433"/>
              <a:gd name="adj2" fmla="val 21276776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36"/>
          <p:cNvSpPr/>
          <p:nvPr/>
        </p:nvSpPr>
        <p:spPr>
          <a:xfrm rot="5400000" flipH="1">
            <a:off x="4717627" y="2062528"/>
            <a:ext cx="1689103" cy="2533710"/>
          </a:xfrm>
          <a:prstGeom prst="arc">
            <a:avLst>
              <a:gd name="adj1" fmla="val 17718560"/>
              <a:gd name="adj2" fmla="val 19214342"/>
            </a:avLst>
          </a:prstGeom>
          <a:ln w="19050">
            <a:solidFill>
              <a:srgbClr val="FFFF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8860451" y="2513879"/>
            <a:ext cx="452560" cy="134070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903506" y="2056802"/>
            <a:ext cx="297197" cy="411107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8351666" y="2157752"/>
            <a:ext cx="557784" cy="4883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8351667" y="2714720"/>
            <a:ext cx="553863" cy="3979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8327543" y="3199485"/>
            <a:ext cx="577987" cy="916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6908898" y="3938276"/>
            <a:ext cx="307413" cy="445867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8356967" y="3687651"/>
            <a:ext cx="548563" cy="5336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8860736" y="3762835"/>
            <a:ext cx="457200" cy="98182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8356967" y="4233333"/>
            <a:ext cx="557784" cy="3616"/>
          </a:xfrm>
          <a:prstGeom prst="straightConnector1">
            <a:avLst/>
          </a:prstGeom>
          <a:ln w="28575">
            <a:solidFill>
              <a:srgbClr val="92D05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17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8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3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9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0"/>
                            </p:stCondLst>
                            <p:childTnLst>
                              <p:par>
                                <p:cTn id="100" presetID="2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6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000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 animBg="1"/>
      <p:bldP spid="15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 электрического поля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Однородное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sldjump"/>
              </a:rPr>
              <a:t>Силовые линии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FFFF00"/>
                </a:solidFill>
              </a:rPr>
              <a:t>однородного</a:t>
            </a:r>
            <a:r>
              <a:rPr lang="ru-RU" dirty="0" smtClean="0"/>
              <a:t> поля: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 smtClean="0"/>
              <a:t>Направлены </a:t>
            </a:r>
            <a:r>
              <a:rPr lang="ru-RU" i="1" dirty="0" smtClean="0">
                <a:solidFill>
                  <a:srgbClr val="FFFF00"/>
                </a:solidFill>
              </a:rPr>
              <a:t>в одну и ту же сторону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i="1" dirty="0" smtClean="0">
                <a:solidFill>
                  <a:srgbClr val="FFFF00"/>
                </a:solidFill>
              </a:rPr>
              <a:t>Параллельны</a:t>
            </a:r>
            <a:r>
              <a:rPr lang="ru-RU" dirty="0" smtClean="0"/>
              <a:t> между собой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dirty="0" smtClean="0"/>
              <a:t>Расстояние между линиями </a:t>
            </a:r>
            <a:r>
              <a:rPr lang="ru-RU" i="1" dirty="0" smtClean="0">
                <a:solidFill>
                  <a:srgbClr val="FFFF00"/>
                </a:solidFill>
              </a:rPr>
              <a:t>одинаково</a:t>
            </a:r>
            <a:endParaRPr lang="en-US" i="1" dirty="0" smtClean="0">
              <a:solidFill>
                <a:srgbClr val="FFFF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US" i="1" dirty="0">
              <a:solidFill>
                <a:srgbClr val="FFFF00"/>
              </a:solidFill>
            </a:endParaRPr>
          </a:p>
          <a:p>
            <a:pPr lvl="1">
              <a:buFont typeface="Courier New" panose="02070309020205020404" pitchFamily="49" charset="0"/>
              <a:buChar char="o"/>
            </a:pPr>
            <a:endParaRPr lang="en-US" i="1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Неоднородное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Если нарушается </a:t>
            </a:r>
            <a:r>
              <a:rPr lang="ru-RU" i="1" dirty="0" smtClean="0">
                <a:solidFill>
                  <a:srgbClr val="FFFF00"/>
                </a:solidFill>
              </a:rPr>
              <a:t>хотя бы одно</a:t>
            </a:r>
            <a:r>
              <a:rPr lang="ru-RU" dirty="0" smtClean="0"/>
              <a:t> из перечисленных слева условий, то </a:t>
            </a:r>
            <a:r>
              <a:rPr lang="ru-RU" dirty="0" smtClean="0">
                <a:hlinkClick r:id="rId3" action="ppaction://hlinksldjump"/>
              </a:rPr>
              <a:t>электрическое поле</a:t>
            </a:r>
            <a:r>
              <a:rPr lang="ru-RU" dirty="0" smtClean="0"/>
              <a:t> будет </a:t>
            </a:r>
            <a:r>
              <a:rPr lang="ru-RU" i="1" dirty="0" smtClean="0">
                <a:solidFill>
                  <a:srgbClr val="FFFF00"/>
                </a:solidFill>
              </a:rPr>
              <a:t>неоднородным</a:t>
            </a:r>
            <a:endParaRPr lang="en-US" i="1" dirty="0">
              <a:solidFill>
                <a:srgbClr val="FFFF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21984" t="12634" r="21727" b="19533"/>
          <a:stretch/>
        </p:blipFill>
        <p:spPr>
          <a:xfrm>
            <a:off x="2516750" y="4712206"/>
            <a:ext cx="1335024" cy="10789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8650" y="4605020"/>
            <a:ext cx="1905000" cy="115252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63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Потенциал электрического поля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pPr lvl="0"/>
                <a:r>
                  <a:rPr lang="ru-RU" dirty="0" smtClean="0"/>
                  <a:t>Отношение потенциальной энергии </a:t>
                </a:r>
                <a:r>
                  <a:rPr lang="ru-RU" dirty="0" smtClean="0">
                    <a:hlinkClick r:id="rId2" action="ppaction://hlinksldjump"/>
                  </a:rPr>
                  <a:t>заряда</a:t>
                </a:r>
                <a:r>
                  <a:rPr lang="ru-RU" dirty="0" smtClean="0"/>
                  <a:t>, помещённого в </a:t>
                </a:r>
                <a:r>
                  <a:rPr lang="ru-RU" dirty="0" smtClean="0">
                    <a:hlinkClick r:id="rId3" action="ppaction://hlinksldjump"/>
                  </a:rPr>
                  <a:t>электрическое поле</a:t>
                </a:r>
                <a:r>
                  <a:rPr lang="ru-RU" dirty="0" smtClean="0"/>
                  <a:t>, к величине этого заряда, называется </a:t>
                </a:r>
                <a:r>
                  <a:rPr lang="ru-RU" b="1" dirty="0" smtClean="0">
                    <a:solidFill>
                      <a:srgbClr val="FFFF00"/>
                    </a:solidFill>
                  </a:rPr>
                  <a:t>потенциалом</a:t>
                </a:r>
                <a:r>
                  <a:rPr lang="ru-RU" dirty="0" smtClean="0"/>
                  <a:t> электрического поля:</a:t>
                </a:r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φ</m:t>
                      </m:r>
                      <m:r>
                        <a:rPr lang="en-US" sz="2800" b="1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𝑾</m:t>
                          </m:r>
                        </m:num>
                        <m:den>
                          <m:r>
                            <a:rPr lang="en-US" sz="2800" b="1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den>
                      </m:f>
                    </m:oMath>
                  </m:oMathPara>
                </a14:m>
                <a:endParaRPr lang="en-US" b="1" dirty="0" smtClean="0">
                  <a:solidFill>
                    <a:srgbClr val="FFFF00"/>
                  </a:solidFill>
                </a:endParaRPr>
              </a:p>
              <a:p>
                <a:pPr lvl="0"/>
                <a:r>
                  <a:rPr lang="ru-RU" dirty="0" smtClean="0"/>
                  <a:t>Потенциал является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скалярной</a:t>
                </a:r>
                <a:r>
                  <a:rPr lang="ru-RU" dirty="0" smtClean="0"/>
                  <a:t> величиной, способной принимать положительные, нулевые или отрицательные значения</a:t>
                </a:r>
              </a:p>
              <a:p>
                <a:pPr lvl="0"/>
                <a:r>
                  <a:rPr lang="ru-RU" dirty="0" smtClean="0"/>
                  <a:t>Таким образом, потенциал электрического поля является его 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 энергетическим</a:t>
                </a:r>
                <a:r>
                  <a:rPr lang="ru-RU" dirty="0" smtClean="0"/>
                  <a:t> параметром</a:t>
                </a:r>
              </a:p>
              <a:p>
                <a:pPr lvl="0"/>
                <a:r>
                  <a:rPr lang="ru-RU" dirty="0" smtClean="0"/>
                  <a:t>В системе единиц СИ потенциал измеряется в вольтах (</a:t>
                </a:r>
                <a:r>
                  <a:rPr lang="ru-RU" i="1" dirty="0" smtClean="0">
                    <a:solidFill>
                      <a:srgbClr val="FFFF00"/>
                    </a:solidFill>
                  </a:rPr>
                  <a:t>В</a:t>
                </a:r>
                <a:r>
                  <a:rPr lang="ru-RU" dirty="0" smtClean="0"/>
                  <a:t>)</a:t>
                </a:r>
                <a:endParaRPr lang="en-US" b="1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4"/>
                <a:stretch>
                  <a:fillRect l="-361" r="-601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10209224" y="5950958"/>
            <a:ext cx="950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FFC000"/>
                </a:solidFill>
              </a:rPr>
              <a:t>Далее…</a:t>
            </a:r>
            <a:endParaRPr lang="en-US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69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1791</TotalTime>
  <Words>1148</Words>
  <Application>Microsoft Office PowerPoint</Application>
  <PresentationFormat>Произвольный</PresentationFormat>
  <Paragraphs>153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Celestial</vt:lpstr>
      <vt:lpstr>Изучение характеристик электростатического поля</vt:lpstr>
      <vt:lpstr>Цель работы</vt:lpstr>
      <vt:lpstr>Теоретическое введение</vt:lpstr>
      <vt:lpstr>Электрический заряд</vt:lpstr>
      <vt:lpstr>Электрическое поле</vt:lpstr>
      <vt:lpstr>Напряжённость электрического поля</vt:lpstr>
      <vt:lpstr>Силовые линии электрического поля</vt:lpstr>
      <vt:lpstr>Характер электрического поля</vt:lpstr>
      <vt:lpstr>Потенциал электрического поля</vt:lpstr>
      <vt:lpstr>Эквипотенциальные линии электрического поля</vt:lpstr>
      <vt:lpstr>Связь между напряжённостью и потенциалом электрического поля</vt:lpstr>
      <vt:lpstr>Взаимное расположение Силовых и эквипотенциальных линий электрического поля</vt:lpstr>
      <vt:lpstr>Экспериментальная часть</vt:lpstr>
      <vt:lpstr>Реальная лабораторная установка</vt:lpstr>
      <vt:lpstr>Виртуальная лабораторная установка</vt:lpstr>
      <vt:lpstr>Измерение потенциалов электрического поля</vt:lpstr>
      <vt:lpstr>Построение эквипотенциальных линий</vt:lpstr>
      <vt:lpstr>Построение силовых линий</vt:lpstr>
      <vt:lpstr>Обработка полученных результатов</vt:lpstr>
      <vt:lpstr>Сопоставление теоретических данных с практическими результатами</vt:lpstr>
      <vt:lpstr>Написание Вывода о справедливости проверяемой формулы</vt:lpstr>
      <vt:lpstr>Выполнение первой части задания на этом завершено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Александр Стрельцов</dc:creator>
  <cp:lastModifiedBy>Андрей</cp:lastModifiedBy>
  <cp:revision>160</cp:revision>
  <dcterms:created xsi:type="dcterms:W3CDTF">2014-09-22T04:16:27Z</dcterms:created>
  <dcterms:modified xsi:type="dcterms:W3CDTF">2018-08-08T16:46:10Z</dcterms:modified>
</cp:coreProperties>
</file>